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4" r:id="rId1"/>
  </p:sldMasterIdLst>
  <p:notesMasterIdLst>
    <p:notesMasterId r:id="rId44"/>
  </p:notesMasterIdLst>
  <p:sldIdLst>
    <p:sldId id="258" r:id="rId2"/>
    <p:sldId id="328" r:id="rId3"/>
    <p:sldId id="291" r:id="rId4"/>
    <p:sldId id="326" r:id="rId5"/>
    <p:sldId id="332" r:id="rId6"/>
    <p:sldId id="331" r:id="rId7"/>
    <p:sldId id="334" r:id="rId8"/>
    <p:sldId id="327" r:id="rId9"/>
    <p:sldId id="335" r:id="rId10"/>
    <p:sldId id="275" r:id="rId11"/>
    <p:sldId id="320" r:id="rId12"/>
    <p:sldId id="261" r:id="rId13"/>
    <p:sldId id="260" r:id="rId14"/>
    <p:sldId id="264" r:id="rId15"/>
    <p:sldId id="318" r:id="rId16"/>
    <p:sldId id="265" r:id="rId17"/>
    <p:sldId id="267" r:id="rId18"/>
    <p:sldId id="268" r:id="rId19"/>
    <p:sldId id="330" r:id="rId20"/>
    <p:sldId id="272" r:id="rId21"/>
    <p:sldId id="273" r:id="rId22"/>
    <p:sldId id="274" r:id="rId23"/>
    <p:sldId id="276" r:id="rId24"/>
    <p:sldId id="277" r:id="rId25"/>
    <p:sldId id="278" r:id="rId26"/>
    <p:sldId id="279" r:id="rId27"/>
    <p:sldId id="281" r:id="rId28"/>
    <p:sldId id="282" r:id="rId29"/>
    <p:sldId id="284" r:id="rId30"/>
    <p:sldId id="285" r:id="rId31"/>
    <p:sldId id="256" r:id="rId32"/>
    <p:sldId id="340" r:id="rId33"/>
    <p:sldId id="257" r:id="rId34"/>
    <p:sldId id="341" r:id="rId35"/>
    <p:sldId id="342" r:id="rId36"/>
    <p:sldId id="343" r:id="rId37"/>
    <p:sldId id="344" r:id="rId38"/>
    <p:sldId id="345" r:id="rId39"/>
    <p:sldId id="286" r:id="rId40"/>
    <p:sldId id="287" r:id="rId41"/>
    <p:sldId id="288" r:id="rId42"/>
    <p:sldId id="290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35"/>
  </p:normalViewPr>
  <p:slideViewPr>
    <p:cSldViewPr snapToGrid="0" snapToObjects="1">
      <p:cViewPr varScale="1">
        <p:scale>
          <a:sx n="110" d="100"/>
          <a:sy n="110" d="100"/>
        </p:scale>
        <p:origin x="16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Workbook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Age</a:t>
            </a:r>
          </a:p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r>
              <a:rPr lang="en-US" b="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Based</a:t>
            </a:r>
            <a:r>
              <a:rPr lang="en-US" b="0" i="1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on shelter data</a:t>
            </a:r>
            <a:endParaRPr lang="en-US" b="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Sheet1!$B$1:$B$2</c:f>
              <c:strCache>
                <c:ptCount val="2"/>
                <c:pt idx="0">
                  <c:v>Age</c:v>
                </c:pt>
                <c:pt idx="1">
                  <c:v>Men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innerShdw blurRad="50800" dist="25400" dir="10800000">
                <a:srgbClr val="808080">
                  <a:alpha val="75000"/>
                </a:srgb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Sheet1!$A$3:$A$9</c:f>
              <c:strCache>
                <c:ptCount val="7"/>
                <c:pt idx="0">
                  <c:v>18-19</c:v>
                </c:pt>
                <c:pt idx="1">
                  <c:v>20-29</c:v>
                </c:pt>
                <c:pt idx="2">
                  <c:v>30-39</c:v>
                </c:pt>
                <c:pt idx="3">
                  <c:v>40-49</c:v>
                </c:pt>
                <c:pt idx="4">
                  <c:v>50-59</c:v>
                </c:pt>
                <c:pt idx="5">
                  <c:v>60-69</c:v>
                </c:pt>
                <c:pt idx="6">
                  <c:v>70+</c:v>
                </c:pt>
              </c:strCache>
            </c:strRef>
          </c:cat>
          <c:val>
            <c:numRef>
              <c:f>Sheet1!$B$3:$B$9</c:f>
              <c:numCache>
                <c:formatCode>General</c:formatCode>
                <c:ptCount val="7"/>
                <c:pt idx="0">
                  <c:v>19</c:v>
                </c:pt>
                <c:pt idx="1">
                  <c:v>213</c:v>
                </c:pt>
                <c:pt idx="2">
                  <c:v>166</c:v>
                </c:pt>
                <c:pt idx="3">
                  <c:v>170</c:v>
                </c:pt>
                <c:pt idx="4">
                  <c:v>137</c:v>
                </c:pt>
                <c:pt idx="5">
                  <c:v>37</c:v>
                </c:pt>
                <c:pt idx="6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BD-E04E-A39B-4B8B6AE736EE}"/>
            </c:ext>
          </c:extLst>
        </c:ser>
        <c:ser>
          <c:idx val="1"/>
          <c:order val="1"/>
          <c:tx>
            <c:strRef>
              <c:f>Sheet1!$C$1:$C$2</c:f>
              <c:strCache>
                <c:ptCount val="2"/>
                <c:pt idx="0">
                  <c:v>Age</c:v>
                </c:pt>
                <c:pt idx="1">
                  <c:v>Women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innerShdw blurRad="50800" dist="25400" dir="10800000">
                <a:srgbClr val="808080">
                  <a:alpha val="75000"/>
                </a:srgb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Sheet1!$A$3:$A$9</c:f>
              <c:strCache>
                <c:ptCount val="7"/>
                <c:pt idx="0">
                  <c:v>18-19</c:v>
                </c:pt>
                <c:pt idx="1">
                  <c:v>20-29</c:v>
                </c:pt>
                <c:pt idx="2">
                  <c:v>30-39</c:v>
                </c:pt>
                <c:pt idx="3">
                  <c:v>40-49</c:v>
                </c:pt>
                <c:pt idx="4">
                  <c:v>50-59</c:v>
                </c:pt>
                <c:pt idx="5">
                  <c:v>60-69</c:v>
                </c:pt>
                <c:pt idx="6">
                  <c:v>70+</c:v>
                </c:pt>
              </c:strCache>
            </c:strRef>
          </c:cat>
          <c:val>
            <c:numRef>
              <c:f>Sheet1!$C$3:$C$9</c:f>
              <c:numCache>
                <c:formatCode>General</c:formatCode>
                <c:ptCount val="7"/>
                <c:pt idx="0">
                  <c:v>11</c:v>
                </c:pt>
                <c:pt idx="1">
                  <c:v>57</c:v>
                </c:pt>
                <c:pt idx="2">
                  <c:v>56</c:v>
                </c:pt>
                <c:pt idx="3">
                  <c:v>60</c:v>
                </c:pt>
                <c:pt idx="4">
                  <c:v>51</c:v>
                </c:pt>
                <c:pt idx="5">
                  <c:v>13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BD-E04E-A39B-4B8B6AE736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2134003800"/>
        <c:axId val="-2134000232"/>
      </c:barChart>
      <c:catAx>
        <c:axId val="-2134003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4000232"/>
        <c:crosses val="autoZero"/>
        <c:auto val="1"/>
        <c:lblAlgn val="ctr"/>
        <c:lblOffset val="100"/>
        <c:noMultiLvlLbl val="0"/>
      </c:catAx>
      <c:valAx>
        <c:axId val="-21340002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134003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7"/>
    </mc:Choice>
    <mc:Fallback>
      <c:style val="47"/>
    </mc:Fallback>
  </mc:AlternateContent>
  <c:chart>
    <c:title>
      <c:layout>
        <c:manualLayout>
          <c:xMode val="edge"/>
          <c:yMode val="edge"/>
          <c:x val="0.2374382136430369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602920654580701"/>
          <c:y val="0.17073082761989999"/>
          <c:w val="0.86087717311227197"/>
          <c:h val="0.64428764153339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Guest Ages in 2018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&lt; 25 years</c:v>
                </c:pt>
                <c:pt idx="1">
                  <c:v>25 - 34</c:v>
                </c:pt>
                <c:pt idx="2">
                  <c:v>35 - 44</c:v>
                </c:pt>
                <c:pt idx="3">
                  <c:v>45 - 54</c:v>
                </c:pt>
                <c:pt idx="4">
                  <c:v>55 - 61</c:v>
                </c:pt>
                <c:pt idx="5">
                  <c:v>&gt; 62 years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122</c:v>
                </c:pt>
                <c:pt idx="1">
                  <c:v>238</c:v>
                </c:pt>
                <c:pt idx="2">
                  <c:v>223</c:v>
                </c:pt>
                <c:pt idx="3">
                  <c:v>243</c:v>
                </c:pt>
                <c:pt idx="4">
                  <c:v>127</c:v>
                </c:pt>
                <c:pt idx="5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DD-5D4D-B753-8E92B0B570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7724872"/>
        <c:axId val="-2120059176"/>
      </c:barChart>
      <c:valAx>
        <c:axId val="-21200591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97724872"/>
        <c:crosses val="autoZero"/>
        <c:crossBetween val="between"/>
      </c:valAx>
      <c:catAx>
        <c:axId val="-2097724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2005917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Income vs. </a:t>
            </a:r>
          </a:p>
          <a:p>
            <a:pPr>
              <a:defRPr/>
            </a:pPr>
            <a:r>
              <a:rPr lang="en-US"/>
              <a:t>No Income</a:t>
            </a:r>
          </a:p>
        </c:rich>
      </c:tx>
      <c:layout>
        <c:manualLayout>
          <c:xMode val="edge"/>
          <c:yMode val="edge"/>
          <c:x val="0.18398310449006"/>
          <c:y val="2.138509761791899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dk1">
                    <a:tint val="88500"/>
                  </a:schemeClr>
                </a:fgClr>
                <a:bgClr>
                  <a:schemeClr val="dk1">
                    <a:tint val="885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dk1">
                    <a:tint val="885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0A2C-5441-92BB-2FA89D446289}"/>
              </c:ext>
            </c:extLst>
          </c:dPt>
          <c:dPt>
            <c:idx val="1"/>
            <c:bubble3D val="0"/>
            <c:spPr>
              <a:pattFill prst="ltUpDiag">
                <a:fgClr>
                  <a:schemeClr val="dk1">
                    <a:tint val="55000"/>
                  </a:schemeClr>
                </a:fgClr>
                <a:bgClr>
                  <a:schemeClr val="dk1">
                    <a:tint val="550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dk1">
                    <a:tint val="55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0A2C-5441-92BB-2FA89D446289}"/>
              </c:ext>
            </c:extLst>
          </c:dPt>
          <c:dPt>
            <c:idx val="2"/>
            <c:bubble3D val="0"/>
            <c:spPr>
              <a:pattFill prst="ltUpDiag">
                <a:fgClr>
                  <a:schemeClr val="dk1">
                    <a:tint val="75000"/>
                  </a:schemeClr>
                </a:fgClr>
                <a:bgClr>
                  <a:schemeClr val="dk1">
                    <a:tint val="750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dk1">
                    <a:tint val="75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0A2C-5441-92BB-2FA89D446289}"/>
              </c:ext>
            </c:extLst>
          </c:dPt>
          <c:dPt>
            <c:idx val="3"/>
            <c:bubble3D val="0"/>
            <c:spPr>
              <a:pattFill prst="ltUpDiag">
                <a:fgClr>
                  <a:schemeClr val="dk1">
                    <a:tint val="98500"/>
                  </a:schemeClr>
                </a:fgClr>
                <a:bgClr>
                  <a:schemeClr val="dk1">
                    <a:tint val="985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dk1">
                    <a:tint val="985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0A2C-5441-92BB-2FA89D44628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Income</c:v>
                </c:pt>
                <c:pt idx="1">
                  <c:v>No Income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0.52</c:v>
                </c:pt>
                <c:pt idx="1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A2C-5441-92BB-2FA89D4462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</a:rPr>
              <a:t>Income Types</a:t>
            </a:r>
          </a:p>
        </c:rich>
      </c:tx>
      <c:layout>
        <c:manualLayout>
          <c:xMode val="edge"/>
          <c:yMode val="edge"/>
          <c:x val="0.24425919789403899"/>
          <c:y val="2.6003126927200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dk1">
                    <a:tint val="88500"/>
                  </a:schemeClr>
                </a:fgClr>
                <a:bgClr>
                  <a:schemeClr val="dk1">
                    <a:tint val="885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dk1">
                    <a:tint val="885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58F5-0D46-9414-C97B79214789}"/>
              </c:ext>
            </c:extLst>
          </c:dPt>
          <c:dPt>
            <c:idx val="1"/>
            <c:bubble3D val="0"/>
            <c:spPr>
              <a:pattFill prst="ltUpDiag">
                <a:fgClr>
                  <a:schemeClr val="dk1">
                    <a:tint val="55000"/>
                  </a:schemeClr>
                </a:fgClr>
                <a:bgClr>
                  <a:schemeClr val="dk1">
                    <a:tint val="550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dk1">
                    <a:tint val="55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58F5-0D46-9414-C97B79214789}"/>
              </c:ext>
            </c:extLst>
          </c:dPt>
          <c:dPt>
            <c:idx val="2"/>
            <c:bubble3D val="0"/>
            <c:spPr>
              <a:pattFill prst="ltUpDiag">
                <a:fgClr>
                  <a:schemeClr val="dk1">
                    <a:tint val="75000"/>
                  </a:schemeClr>
                </a:fgClr>
                <a:bgClr>
                  <a:schemeClr val="dk1">
                    <a:tint val="750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dk1">
                    <a:tint val="75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58F5-0D46-9414-C97B79214789}"/>
              </c:ext>
            </c:extLst>
          </c:dPt>
          <c:dPt>
            <c:idx val="3"/>
            <c:bubble3D val="0"/>
            <c:spPr>
              <a:pattFill prst="ltUpDiag">
                <a:fgClr>
                  <a:schemeClr val="dk1">
                    <a:tint val="98500"/>
                  </a:schemeClr>
                </a:fgClr>
                <a:bgClr>
                  <a:schemeClr val="dk1">
                    <a:tint val="985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dk1">
                    <a:tint val="985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58F5-0D46-9414-C97B7921478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Earned </c:v>
                </c:pt>
                <c:pt idx="1">
                  <c:v>SSI/SSDI</c:v>
                </c:pt>
                <c:pt idx="2">
                  <c:v>Other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0.22</c:v>
                </c:pt>
                <c:pt idx="1">
                  <c:v>0.74</c:v>
                </c:pt>
                <c:pt idx="2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8F5-0D46-9414-C97B792147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</a:rPr>
              <a:t>Housing Outcomes</a:t>
            </a:r>
          </a:p>
        </c:rich>
      </c:tx>
      <c:layout>
        <c:manualLayout>
          <c:xMode val="edge"/>
          <c:yMode val="edge"/>
          <c:x val="0.10629709725482629"/>
          <c:y val="5.482425373182651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4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616-3A48-8B27-A39B0A2DB6DE}"/>
              </c:ext>
            </c:extLst>
          </c:dPt>
          <c:dPt>
            <c:idx val="1"/>
            <c:bubble3D val="0"/>
            <c:spPr>
              <a:solidFill>
                <a:schemeClr val="accent4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616-3A48-8B27-A39B0A2DB6DE}"/>
              </c:ext>
            </c:extLst>
          </c:dPt>
          <c:dPt>
            <c:idx val="2"/>
            <c:bubble3D val="0"/>
            <c:spPr>
              <a:solidFill>
                <a:schemeClr val="accent4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616-3A48-8B27-A39B0A2DB6DE}"/>
              </c:ext>
            </c:extLst>
          </c:dPt>
          <c:dPt>
            <c:idx val="3"/>
            <c:bubble3D val="0"/>
            <c:spPr>
              <a:solidFill>
                <a:schemeClr val="accent4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616-3A48-8B27-A39B0A2DB6D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Housing Outcome</c:v>
                </c:pt>
                <c:pt idx="1">
                  <c:v>No Housing Outcome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0.17</c:v>
                </c:pt>
                <c:pt idx="1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616-3A48-8B27-A39B0A2DB6D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88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.11809016946972378"/>
          <c:y val="0.61210027399176259"/>
          <c:w val="0.72553220567900445"/>
          <c:h val="0.355005173769141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Housed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DDA-EF45-9004-893CC11859EE}"/>
              </c:ext>
            </c:extLst>
          </c:dPt>
          <c:dPt>
            <c:idx val="1"/>
            <c:bubble3D val="0"/>
            <c:spPr>
              <a:solidFill>
                <a:schemeClr val="accent4">
                  <a:tint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DDA-EF45-9004-893CC11859EE}"/>
              </c:ext>
            </c:extLst>
          </c:dPt>
          <c:dPt>
            <c:idx val="2"/>
            <c:bubble3D val="0"/>
            <c:spPr>
              <a:solidFill>
                <a:schemeClr val="accent4">
                  <a:shade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DDA-EF45-9004-893CC11859EE}"/>
              </c:ext>
            </c:extLst>
          </c:dPt>
          <c:dPt>
            <c:idx val="3"/>
            <c:bubble3D val="0"/>
            <c:spPr>
              <a:solidFill>
                <a:schemeClr val="accent4">
                  <a:shade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DDA-EF45-9004-893CC11859E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Permanently</c:v>
                </c:pt>
                <c:pt idx="1">
                  <c:v>Temporarily</c:v>
                </c:pt>
                <c:pt idx="2">
                  <c:v>Diverted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0.56000000000000005</c:v>
                </c:pt>
                <c:pt idx="1">
                  <c:v>0.27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DDA-EF45-9004-893CC11859E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7"/>
    </mc:Choice>
    <mc:Fallback>
      <c:style val="4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103234323925"/>
          <c:y val="0.121165863664552"/>
          <c:w val="0.69694801710541299"/>
          <c:h val="0.434287609304304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Guests in 2018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2"/>
                <c:pt idx="0">
                  <c:v>Hispanic</c:v>
                </c:pt>
                <c:pt idx="1">
                  <c:v>Non-Hispanic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423</c:v>
                </c:pt>
                <c:pt idx="1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9D-4F40-A90F-B7FABBE358A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2"/>
                <c:pt idx="0">
                  <c:v>Hispanic</c:v>
                </c:pt>
                <c:pt idx="1">
                  <c:v>Non-Hispanic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A59D-4F40-A90F-B7FABBE358A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2"/>
                <c:pt idx="0">
                  <c:v>Hispanic</c:v>
                </c:pt>
                <c:pt idx="1">
                  <c:v>Non-Hispanic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A59D-4F40-A90F-B7FABBE358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7968728"/>
        <c:axId val="-2097988568"/>
      </c:barChart>
      <c:catAx>
        <c:axId val="-2097968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97988568"/>
        <c:crosses val="autoZero"/>
        <c:auto val="1"/>
        <c:lblAlgn val="ctr"/>
        <c:lblOffset val="100"/>
        <c:noMultiLvlLbl val="0"/>
      </c:catAx>
      <c:valAx>
        <c:axId val="-20979885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97968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7"/>
    </mc:Choice>
    <mc:Fallback>
      <c:style val="4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622407288113198"/>
          <c:y val="8.3120351241564805E-2"/>
          <c:w val="0.618571006708028"/>
          <c:h val="0.5571480623515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Race in 2018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3"/>
                <c:pt idx="0">
                  <c:v>White</c:v>
                </c:pt>
                <c:pt idx="1">
                  <c:v>Black</c:v>
                </c:pt>
                <c:pt idx="2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774</c:v>
                </c:pt>
                <c:pt idx="1">
                  <c:v>235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C8-0942-80D4-F2988912B4A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3"/>
                <c:pt idx="0">
                  <c:v>White</c:v>
                </c:pt>
                <c:pt idx="1">
                  <c:v>Black</c:v>
                </c:pt>
                <c:pt idx="2">
                  <c:v>Other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43C8-0942-80D4-F2988912B4A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3"/>
                <c:pt idx="0">
                  <c:v>White</c:v>
                </c:pt>
                <c:pt idx="1">
                  <c:v>Black</c:v>
                </c:pt>
                <c:pt idx="2">
                  <c:v>Other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43C8-0942-80D4-F2988912B4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8493032"/>
        <c:axId val="-2119896872"/>
      </c:barChart>
      <c:catAx>
        <c:axId val="-2098493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19896872"/>
        <c:crosses val="autoZero"/>
        <c:auto val="1"/>
        <c:lblAlgn val="ctr"/>
        <c:lblOffset val="100"/>
        <c:noMultiLvlLbl val="0"/>
      </c:catAx>
      <c:valAx>
        <c:axId val="-21198968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98493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Top 5 Self-Reported Reasons</a:t>
            </a:r>
            <a:r>
              <a:rPr lang="en-US" sz="2400" b="1" baseline="0" dirty="0"/>
              <a:t> for Homelessness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1CF-1641-9049-95EA04B86363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1CF-1641-9049-95EA04B86363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1CF-1641-9049-95EA04B86363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1CF-1641-9049-95EA04B8636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1CF-1641-9049-95EA04B86363}"/>
              </c:ext>
            </c:extLst>
          </c:dPt>
          <c:cat>
            <c:strRef>
              <c:f>Sheet1!$A$3:$A$7</c:f>
              <c:strCache>
                <c:ptCount val="5"/>
                <c:pt idx="0">
                  <c:v>Dispute</c:v>
                </c:pt>
                <c:pt idx="1">
                  <c:v>Financial</c:v>
                </c:pt>
                <c:pt idx="2">
                  <c:v>Eviction</c:v>
                </c:pt>
                <c:pt idx="3">
                  <c:v>Housing</c:v>
                </c:pt>
                <c:pt idx="4">
                  <c:v>Substance Abuse</c:v>
                </c:pt>
              </c:strCache>
            </c:strRef>
          </c:cat>
          <c:val>
            <c:numRef>
              <c:f>Sheet1!$B$3:$B$7</c:f>
              <c:numCache>
                <c:formatCode>General</c:formatCode>
                <c:ptCount val="5"/>
                <c:pt idx="0">
                  <c:v>286</c:v>
                </c:pt>
                <c:pt idx="1">
                  <c:v>299</c:v>
                </c:pt>
                <c:pt idx="2">
                  <c:v>99</c:v>
                </c:pt>
                <c:pt idx="3">
                  <c:v>63</c:v>
                </c:pt>
                <c:pt idx="4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1CF-1641-9049-95EA04B863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33213384"/>
        <c:axId val="-2133209704"/>
      </c:barChart>
      <c:catAx>
        <c:axId val="-21332133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3209704"/>
        <c:crosses val="autoZero"/>
        <c:auto val="1"/>
        <c:lblAlgn val="ctr"/>
        <c:lblOffset val="100"/>
        <c:noMultiLvlLbl val="0"/>
      </c:catAx>
      <c:valAx>
        <c:axId val="-2133209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3213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1C32E-24A8-BD49-8F8D-6FFA9C359CAC}" type="datetimeFigureOut">
              <a:rPr lang="en-US" smtClean="0"/>
              <a:t>12/4/23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A9584-4E00-3D45-A01E-15CF706F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14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5686C-A60C-40AD-BB66-C613C9FBF9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20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5686C-A60C-40AD-BB66-C613C9FBF9F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0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3E65-866E-904C-A699-3DAFBDE3BA05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3E65-866E-904C-A699-3DAFBDE3BA05}" type="datetimeFigureOut">
              <a:rPr lang="en-US" smtClean="0"/>
              <a:t>12/4/23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3E65-866E-904C-A699-3DAFBDE3BA05}" type="datetimeFigureOut">
              <a:rPr lang="en-US" smtClean="0"/>
              <a:t>12/4/23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80B63E65-866E-904C-A699-3DAFBDE3BA05}" type="datetimeFigureOut">
              <a:rPr lang="en-US" smtClean="0"/>
              <a:t>12/4/23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80B63E65-866E-904C-A699-3DAFBDE3BA05}" type="datetimeFigureOut">
              <a:rPr lang="en-US" smtClean="0"/>
              <a:t>12/4/23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80B63E65-866E-904C-A699-3DAFBDE3BA05}" type="datetimeFigureOut">
              <a:rPr lang="en-US" smtClean="0"/>
              <a:t>12/4/23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3E65-866E-904C-A699-3DAFBDE3BA05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3E65-866E-904C-A699-3DAFBDE3BA05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3E65-866E-904C-A699-3DAFBDE3BA05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3E65-866E-904C-A699-3DAFBDE3BA05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3E65-866E-904C-A699-3DAFBDE3BA05}" type="datetimeFigureOut">
              <a:rPr lang="en-US" smtClean="0"/>
              <a:t>12/4/23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3E65-866E-904C-A699-3DAFBDE3BA05}" type="datetimeFigureOut">
              <a:rPr lang="en-US" smtClean="0"/>
              <a:t>12/4/23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3E65-866E-904C-A699-3DAFBDE3BA05}" type="datetimeFigureOut">
              <a:rPr lang="en-US" smtClean="0"/>
              <a:t>12/4/23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3E65-866E-904C-A699-3DAFBDE3BA05}" type="datetimeFigureOut">
              <a:rPr lang="en-US" smtClean="0"/>
              <a:t>12/4/23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3E65-866E-904C-A699-3DAFBDE3BA05}" type="datetimeFigureOut">
              <a:rPr lang="en-US" smtClean="0"/>
              <a:t>12/4/23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3E65-866E-904C-A699-3DAFBDE3BA05}" type="datetimeFigureOut">
              <a:rPr lang="en-US" smtClean="0"/>
              <a:t>12/4/23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80B63E65-866E-904C-A699-3DAFBDE3BA05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16.jpeg"/><Relationship Id="rId7" Type="http://schemas.openxmlformats.org/officeDocument/2006/relationships/chart" Target="../charts/chart6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Relationship Id="rId9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image" Target="../media/image2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19.png"/><Relationship Id="rId5" Type="http://schemas.microsoft.com/office/2007/relationships/media" Target="../media/media3.m4a"/><Relationship Id="rId10" Type="http://schemas.openxmlformats.org/officeDocument/2006/relationships/image" Target="../media/image18.jpeg"/><Relationship Id="rId4" Type="http://schemas.openxmlformats.org/officeDocument/2006/relationships/audio" Target="../media/media2.m4a"/><Relationship Id="rId9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media" Target="../media/media5.m4a"/><Relationship Id="rId7" Type="http://schemas.openxmlformats.org/officeDocument/2006/relationships/image" Target="../media/image29.jpe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8.m4a"/><Relationship Id="rId7" Type="http://schemas.openxmlformats.org/officeDocument/2006/relationships/slideLayout" Target="../slideLayouts/slideLayout1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5" Type="http://schemas.microsoft.com/office/2007/relationships/media" Target="../media/media9.m4a"/><Relationship Id="rId4" Type="http://schemas.openxmlformats.org/officeDocument/2006/relationships/audio" Target="../media/media8.m4a"/><Relationship Id="rId9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-170920"/>
            <a:ext cx="7475220" cy="2453948"/>
          </a:xfrm>
        </p:spPr>
        <p:txBody>
          <a:bodyPr>
            <a:normAutofit/>
          </a:bodyPr>
          <a:lstStyle/>
          <a:p>
            <a:pPr algn="ctr"/>
            <a:r>
              <a:rPr lang="en-US" sz="2800" b="0" dirty="0"/>
              <a:t>Homelessness in Our Communities</a:t>
            </a:r>
            <a:br>
              <a:rPr lang="en-US" sz="2800" b="0" dirty="0"/>
            </a:br>
            <a:r>
              <a:rPr lang="en-US" sz="2800" b="0" dirty="0"/>
              <a:t>Western Massachusetts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2485" y="2675943"/>
            <a:ext cx="7591209" cy="2693073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n-US" sz="6200" b="1" u="sng" dirty="0">
                <a:solidFill>
                  <a:schemeClr val="tx1"/>
                </a:solidFill>
              </a:rPr>
              <a:t>Integrated Treatment Services</a:t>
            </a:r>
          </a:p>
          <a:p>
            <a:pPr algn="ctr"/>
            <a:r>
              <a:rPr lang="en-US" sz="5200" b="1" i="1" dirty="0">
                <a:solidFill>
                  <a:schemeClr val="tx1"/>
                </a:solidFill>
              </a:rPr>
              <a:t>Trauma-Responsive Homelessness Work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Collaborative Mental Health, Substance Abuse, Medical, and Housing Case Management Programming in Western Massachusetts</a:t>
            </a:r>
          </a:p>
          <a:p>
            <a:pPr lvl="0" algn="ctr" defTabSz="457200">
              <a:lnSpc>
                <a:spcPct val="100000"/>
              </a:lnSpc>
              <a:spcBef>
                <a:spcPts val="0"/>
              </a:spcBef>
              <a:buClrTx/>
              <a:buSzTx/>
            </a:pPr>
            <a:endParaRPr lang="en-US" sz="2800" b="1" dirty="0">
              <a:solidFill>
                <a:schemeClr val="tx1"/>
              </a:solidFill>
            </a:endParaRPr>
          </a:p>
          <a:p>
            <a:pPr lvl="0" algn="ctr" defTabSz="457200"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US" sz="2800" b="1" dirty="0">
                <a:solidFill>
                  <a:schemeClr val="tx1"/>
                </a:solidFill>
              </a:rPr>
              <a:t>    Christy </a:t>
            </a:r>
            <a:r>
              <a:rPr lang="en-US" sz="2800" b="1" dirty="0">
                <a:solidFill>
                  <a:prstClr val="black"/>
                </a:solidFill>
              </a:rPr>
              <a:t>O’Brien, MSW, LICS</a:t>
            </a:r>
            <a:r>
              <a:rPr lang="en-US" sz="2800" b="1" dirty="0">
                <a:solidFill>
                  <a:srgbClr val="000000"/>
                </a:solidFill>
              </a:rPr>
              <a:t>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32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Known Population Details</a:t>
            </a:r>
            <a:r>
              <a:rPr lang="en-US" dirty="0"/>
              <a:t>: </a:t>
            </a:r>
            <a:r>
              <a:rPr lang="en-US" sz="1200" dirty="0"/>
              <a:t>FOH, 2018</a:t>
            </a:r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82816545"/>
              </p:ext>
            </p:extLst>
          </p:nvPr>
        </p:nvGraphicFramePr>
        <p:xfrm>
          <a:off x="3012307" y="1846197"/>
          <a:ext cx="2561549" cy="2170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90" y="587883"/>
            <a:ext cx="1028699" cy="630621"/>
          </a:xfrm>
          <a:prstGeom prst="rect">
            <a:avLst/>
          </a:prstGeom>
        </p:spPr>
      </p:pic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350048589"/>
              </p:ext>
            </p:extLst>
          </p:nvPr>
        </p:nvGraphicFramePr>
        <p:xfrm>
          <a:off x="412408" y="1908895"/>
          <a:ext cx="2003609" cy="2375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565041253"/>
              </p:ext>
            </p:extLst>
          </p:nvPr>
        </p:nvGraphicFramePr>
        <p:xfrm>
          <a:off x="443662" y="4209604"/>
          <a:ext cx="2003609" cy="2514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2947275884"/>
              </p:ext>
            </p:extLst>
          </p:nvPr>
        </p:nvGraphicFramePr>
        <p:xfrm>
          <a:off x="6112034" y="1791060"/>
          <a:ext cx="2985312" cy="2316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642702567"/>
              </p:ext>
            </p:extLst>
          </p:nvPr>
        </p:nvGraphicFramePr>
        <p:xfrm>
          <a:off x="6112034" y="4083632"/>
          <a:ext cx="2856872" cy="2595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183181910"/>
              </p:ext>
            </p:extLst>
          </p:nvPr>
        </p:nvGraphicFramePr>
        <p:xfrm>
          <a:off x="2267080" y="4237116"/>
          <a:ext cx="1933283" cy="2170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036059161"/>
              </p:ext>
            </p:extLst>
          </p:nvPr>
        </p:nvGraphicFramePr>
        <p:xfrm>
          <a:off x="4293081" y="4227316"/>
          <a:ext cx="1933283" cy="2180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675627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0333206"/>
              </p:ext>
            </p:extLst>
          </p:nvPr>
        </p:nvGraphicFramePr>
        <p:xfrm>
          <a:off x="381000" y="457200"/>
          <a:ext cx="8534400" cy="624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6718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824" y="2210868"/>
            <a:ext cx="3300465" cy="35860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471578"/>
            <a:ext cx="7406640" cy="1018013"/>
          </a:xfrm>
        </p:spPr>
        <p:txBody>
          <a:bodyPr/>
          <a:lstStyle/>
          <a:p>
            <a:r>
              <a:rPr lang="en-US" u="sng" dirty="0"/>
              <a:t>Theoretical Assumptions: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827" y="1798966"/>
            <a:ext cx="5098211" cy="4422475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sz="3400" b="1" dirty="0">
                <a:latin typeface="Trebuchet MS" panose="020B0703020202090204" pitchFamily="34" charset="0"/>
              </a:rPr>
              <a:t>Housing First, Best Practice </a:t>
            </a:r>
            <a:endParaRPr lang="en-US" sz="2900" b="1" dirty="0">
              <a:solidFill>
                <a:srgbClr val="202124"/>
              </a:solidFill>
              <a:latin typeface="Trebuchet MS" panose="020B0703020202090204" pitchFamily="34" charset="0"/>
            </a:endParaRPr>
          </a:p>
          <a:p>
            <a:pPr lvl="1"/>
            <a:r>
              <a:rPr lang="en-US" sz="2600" b="1" i="0" dirty="0">
                <a:effectLst/>
                <a:latin typeface="Trebuchet MS" panose="020B0703020202090204" pitchFamily="34" charset="0"/>
              </a:rPr>
              <a:t>Immediate acces</a:t>
            </a:r>
            <a:r>
              <a:rPr lang="en-US" sz="2600" b="1" dirty="0">
                <a:latin typeface="Trebuchet MS" panose="020B0703020202090204" pitchFamily="34" charset="0"/>
              </a:rPr>
              <a:t>s to permanent housing</a:t>
            </a:r>
          </a:p>
          <a:p>
            <a:pPr lvl="1"/>
            <a:r>
              <a:rPr lang="en-US" sz="2600" b="1" i="0" dirty="0">
                <a:effectLst/>
                <a:latin typeface="Trebuchet MS" panose="020B0703020202090204" pitchFamily="34" charset="0"/>
              </a:rPr>
              <a:t>Choice and self-determination</a:t>
            </a:r>
          </a:p>
          <a:p>
            <a:pPr lvl="1"/>
            <a:r>
              <a:rPr lang="en-US" sz="2600" b="1" i="0" dirty="0">
                <a:effectLst/>
                <a:latin typeface="Trebuchet MS" panose="020B0703020202090204" pitchFamily="34" charset="0"/>
              </a:rPr>
              <a:t>Recovery Support</a:t>
            </a:r>
          </a:p>
          <a:p>
            <a:pPr lvl="1"/>
            <a:r>
              <a:rPr lang="en-US" sz="2600" b="1" dirty="0">
                <a:latin typeface="Trebuchet MS" panose="020B0703020202090204" pitchFamily="34" charset="0"/>
              </a:rPr>
              <a:t>Individualized support services</a:t>
            </a:r>
          </a:p>
          <a:p>
            <a:pPr lvl="1"/>
            <a:r>
              <a:rPr lang="en-US" sz="2600" b="1" i="0" dirty="0">
                <a:effectLst/>
                <a:latin typeface="Trebuchet MS" panose="020B0703020202090204" pitchFamily="34" charset="0"/>
              </a:rPr>
              <a:t>Community integration</a:t>
            </a:r>
            <a:endParaRPr lang="en-US" sz="3400" b="1" dirty="0">
              <a:latin typeface="Trebuchet MS" panose="020B0703020202090204" pitchFamily="34" charset="0"/>
            </a:endParaRPr>
          </a:p>
          <a:p>
            <a:pPr marL="388620" indent="-342900">
              <a:buFontTx/>
              <a:buChar char="-"/>
            </a:pPr>
            <a:r>
              <a:rPr lang="en-US" sz="2400" b="1" dirty="0"/>
              <a:t>= </a:t>
            </a:r>
            <a:r>
              <a:rPr lang="en-US" sz="3200" b="1" dirty="0"/>
              <a:t>Important to address all areas to successfully improve housing stability over the long term. </a:t>
            </a:r>
          </a:p>
          <a:p>
            <a:pPr marL="388620" indent="-342900">
              <a:buFontTx/>
              <a:buChar char="-"/>
            </a:pPr>
            <a:r>
              <a:rPr lang="en-US" sz="3200" b="1" dirty="0"/>
              <a:t>= “Housing stability has been shown to support long-term recovery and prevent relapse from substance abuse and mental disorders </a:t>
            </a:r>
            <a:r>
              <a:rPr lang="en-US" sz="1200" dirty="0"/>
              <a:t>(</a:t>
            </a:r>
            <a:r>
              <a:rPr lang="en-US" sz="1200" dirty="0" err="1"/>
              <a:t>Kertesz</a:t>
            </a:r>
            <a:r>
              <a:rPr lang="en-US" sz="1200" dirty="0"/>
              <a:t>, Horton, </a:t>
            </a:r>
            <a:r>
              <a:rPr lang="en-US" sz="1200" dirty="0" err="1"/>
              <a:t>Friedmann</a:t>
            </a:r>
            <a:r>
              <a:rPr lang="en-US" sz="1200" dirty="0"/>
              <a:t>, </a:t>
            </a:r>
            <a:r>
              <a:rPr lang="en-US" sz="1200" dirty="0" err="1"/>
              <a:t>Saitz</a:t>
            </a:r>
            <a:r>
              <a:rPr lang="en-US" sz="1200" dirty="0"/>
              <a:t>, &amp; </a:t>
            </a:r>
            <a:r>
              <a:rPr lang="en-US" sz="1200" dirty="0" err="1"/>
              <a:t>Samet</a:t>
            </a:r>
            <a:r>
              <a:rPr lang="en-US" sz="1200" dirty="0"/>
              <a:t>, 2003, in SAMHSA 2015).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649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659644" cy="1356360"/>
          </a:xfrm>
        </p:spPr>
        <p:txBody>
          <a:bodyPr/>
          <a:lstStyle/>
          <a:p>
            <a:r>
              <a:rPr lang="en-US" u="sng" dirty="0"/>
              <a:t>Trauma, Substance Abuse, and Homelessness</a:t>
            </a:r>
            <a:r>
              <a:rPr lang="en-US" sz="1600" i="1" dirty="0"/>
              <a:t>    </a:t>
            </a:r>
            <a:endParaRPr lang="en-US" sz="2000" u="sng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93" y="2074169"/>
            <a:ext cx="3466786" cy="4438193"/>
          </a:xfrm>
          <a:prstGeom prst="rect">
            <a:avLst/>
          </a:prstGeom>
        </p:spPr>
      </p:pic>
      <p:pic>
        <p:nvPicPr>
          <p:cNvPr id="5" name="Roxanna Trauma (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84621" y="2074169"/>
            <a:ext cx="1077758" cy="1437010"/>
          </a:xfrm>
          <a:prstGeom prst="rect">
            <a:avLst/>
          </a:prstGeom>
        </p:spPr>
      </p:pic>
      <p:pic>
        <p:nvPicPr>
          <p:cNvPr id="6" name="Veronica Addiction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11195" y="2093123"/>
            <a:ext cx="1063542" cy="1418056"/>
          </a:xfrm>
          <a:prstGeom prst="rect">
            <a:avLst/>
          </a:prstGeom>
        </p:spPr>
      </p:pic>
      <p:pic>
        <p:nvPicPr>
          <p:cNvPr id="7" name="Guest 1 (1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18659" y="4038480"/>
            <a:ext cx="1243720" cy="1658293"/>
          </a:xfrm>
          <a:prstGeom prst="rect">
            <a:avLst/>
          </a:prstGeom>
        </p:spPr>
      </p:pic>
      <p:pic>
        <p:nvPicPr>
          <p:cNvPr id="8" name="Roxanna Trauma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12011" y="4038480"/>
            <a:ext cx="1020896" cy="136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0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7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51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Trauma-Responsive Homelessness Intervention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337" y="1425389"/>
            <a:ext cx="4551512" cy="4728698"/>
          </a:xfrm>
        </p:spPr>
        <p:txBody>
          <a:bodyPr>
            <a:normAutofit fontScale="85000" lnSpcReduction="20000"/>
          </a:bodyPr>
          <a:lstStyle/>
          <a:p>
            <a:pPr marL="388620" indent="-342900">
              <a:buFont typeface="Arial" panose="020B0604020202020204" pitchFamily="34" charset="0"/>
              <a:buChar char="•"/>
            </a:pPr>
            <a:r>
              <a:rPr lang="en-US" u="sng" dirty="0"/>
              <a:t>Principles of Trauma Informed Care (TIC) </a:t>
            </a:r>
            <a:r>
              <a:rPr lang="en-US" sz="1300" dirty="0"/>
              <a:t>(Fallot &amp; Harris, 2009; Hopper et al., 2010; Olivet et al., 2010 in Levy &amp; Johnson, 2018):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/>
              <a:t>Safety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/>
              <a:t>Trustworthiness and transparency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/>
              <a:t>Peer Support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/>
              <a:t>Collaboration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/>
              <a:t>Empowerment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/>
              <a:t>Voice and choice</a:t>
            </a: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en-US" u="sng" dirty="0"/>
              <a:t>TIC in homelessness</a:t>
            </a:r>
            <a:r>
              <a:rPr lang="en-US" dirty="0"/>
              <a:t>: </a:t>
            </a:r>
            <a:r>
              <a:rPr lang="en-US" sz="1300" dirty="0"/>
              <a:t>(Levy &amp; Johnson, 2018) 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/>
              <a:t>An awareness of the nature and later expression of past trauma;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/>
              <a:t>An emphasis on safety;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/>
              <a:t>Creating opportunities to rebuild control; and,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/>
              <a:t>Adoption of strengths-based approach.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319" y="2566372"/>
            <a:ext cx="3507028" cy="320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00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There are 5 Western MA “Emergency” Shelters </a:t>
            </a:r>
            <a:br>
              <a:rPr lang="en-US" sz="2800" b="1" dirty="0"/>
            </a:br>
            <a:r>
              <a:rPr lang="en-US" sz="2800" b="1" dirty="0"/>
              <a:t>for Individuals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6912"/>
            <a:ext cx="8229600" cy="441960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en-US" sz="2000" b="1" dirty="0"/>
              <a:t>Friends of the Homeless</a:t>
            </a:r>
            <a:r>
              <a:rPr lang="en-US" sz="2000" dirty="0"/>
              <a:t>, Worthington Street, Springfield (133 beds—flexible cap—behavior based—average 150 per night)</a:t>
            </a:r>
          </a:p>
          <a:p>
            <a:pPr marL="457200" indent="-457200">
              <a:buAutoNum type="arabicPeriod"/>
            </a:pPr>
            <a:r>
              <a:rPr lang="en-US" sz="2000" b="1" dirty="0"/>
              <a:t>Grove Street Inn </a:t>
            </a:r>
            <a:r>
              <a:rPr lang="en-US" sz="2000" dirty="0"/>
              <a:t>(</a:t>
            </a:r>
            <a:r>
              <a:rPr lang="en-US" sz="2000" dirty="0" err="1"/>
              <a:t>ServiceNet</a:t>
            </a:r>
            <a:r>
              <a:rPr lang="en-US" sz="2000" dirty="0"/>
              <a:t>), Northampton (20 beds-wait list-dry shelter)</a:t>
            </a:r>
          </a:p>
          <a:p>
            <a:pPr marL="457200" indent="-457200">
              <a:buAutoNum type="arabicPeriod"/>
            </a:pPr>
            <a:r>
              <a:rPr lang="en-US" sz="2000" b="1" dirty="0"/>
              <a:t>Samaritan Inn</a:t>
            </a:r>
            <a:r>
              <a:rPr lang="en-US" sz="2000" dirty="0"/>
              <a:t>, Westfield (30 beds--dry)</a:t>
            </a:r>
          </a:p>
          <a:p>
            <a:pPr marL="457200" indent="-457200">
              <a:buAutoNum type="arabicPeriod"/>
            </a:pPr>
            <a:r>
              <a:rPr lang="en-US" sz="2000" b="1" dirty="0"/>
              <a:t>Greenfield Shelter </a:t>
            </a:r>
            <a:r>
              <a:rPr lang="en-US" sz="2000" dirty="0"/>
              <a:t>(</a:t>
            </a:r>
            <a:r>
              <a:rPr lang="en-US" sz="2000" dirty="0" err="1"/>
              <a:t>ServiceNet</a:t>
            </a:r>
            <a:r>
              <a:rPr lang="en-US" sz="2000" dirty="0"/>
              <a:t>) (20 beds-dry)</a:t>
            </a:r>
          </a:p>
          <a:p>
            <a:pPr marL="457200" indent="-457200">
              <a:buAutoNum type="arabicPeriod"/>
            </a:pPr>
            <a:r>
              <a:rPr lang="en-US" sz="2000" b="1" dirty="0"/>
              <a:t>Barton’s Crossing</a:t>
            </a:r>
            <a:r>
              <a:rPr lang="en-US" sz="2000" dirty="0"/>
              <a:t>, Pittsfield, (</a:t>
            </a:r>
            <a:r>
              <a:rPr lang="en-US" sz="2000" dirty="0" err="1"/>
              <a:t>ServiceNet</a:t>
            </a:r>
            <a:r>
              <a:rPr lang="en-US" sz="2000" dirty="0"/>
              <a:t>) (14 beds)</a:t>
            </a:r>
          </a:p>
          <a:p>
            <a:pPr marL="0" indent="0">
              <a:buNone/>
            </a:pPr>
            <a:r>
              <a:rPr lang="en-US" sz="2000" dirty="0"/>
              <a:t>Winter only:</a:t>
            </a:r>
          </a:p>
          <a:p>
            <a:pPr lvl="1">
              <a:buFont typeface="Courier New" charset="0"/>
              <a:buChar char="o"/>
            </a:pPr>
            <a:r>
              <a:rPr lang="en-US" sz="2000" dirty="0"/>
              <a:t>Amherst Shelter, Craig’s Doors, (behavior based)</a:t>
            </a:r>
          </a:p>
          <a:p>
            <a:pPr lvl="1">
              <a:buFont typeface="Courier New" charset="0"/>
              <a:buChar char="o"/>
            </a:pPr>
            <a:r>
              <a:rPr lang="en-US" sz="2000" dirty="0"/>
              <a:t>Cot Shelter, Northampton (</a:t>
            </a:r>
            <a:r>
              <a:rPr lang="en-US" sz="2000" dirty="0" err="1"/>
              <a:t>ServiceNet</a:t>
            </a:r>
            <a:r>
              <a:rPr lang="en-US" sz="2000" dirty="0"/>
              <a:t>)(dry)</a:t>
            </a:r>
          </a:p>
          <a:p>
            <a:pPr lvl="1">
              <a:buFont typeface="Courier New" charset="0"/>
              <a:buChar char="o"/>
            </a:pPr>
            <a:r>
              <a:rPr lang="en-US" sz="2000" dirty="0"/>
              <a:t>Taylor Street, Springfield (Rescue Mission)</a:t>
            </a:r>
          </a:p>
        </p:txBody>
      </p:sp>
    </p:spTree>
    <p:extLst>
      <p:ext uri="{BB962C8B-B14F-4D97-AF65-F5344CB8AC3E}">
        <p14:creationId xmlns:p14="http://schemas.microsoft.com/office/powerpoint/2010/main" val="2609419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840" y="609600"/>
            <a:ext cx="7406640" cy="1356360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Clinical &amp; Support Options, </a:t>
            </a:r>
            <a:br>
              <a:rPr lang="en-US" u="sng" dirty="0"/>
            </a:br>
            <a:r>
              <a:rPr lang="en-US" u="sng" dirty="0"/>
              <a:t>Homelessness and Housing Services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5" b="21925"/>
          <a:stretch>
            <a:fillRect/>
          </a:stretch>
        </p:blipFill>
        <p:spPr>
          <a:xfrm>
            <a:off x="3101551" y="2378070"/>
            <a:ext cx="5728685" cy="37747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461" y="790070"/>
            <a:ext cx="1028699" cy="6306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328" y="2005997"/>
            <a:ext cx="2903501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Worthington St. Campus</a:t>
            </a:r>
            <a:r>
              <a:rPr lang="en-US" sz="2000" dirty="0"/>
              <a:t>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/>
              <a:t>Emergency Shelter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/>
              <a:t>Case Management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/>
              <a:t>Integrated</a:t>
            </a:r>
            <a:r>
              <a:rPr lang="en-US" sz="2000" dirty="0"/>
              <a:t> Treatment Services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/>
              <a:t>Health Services for the Homeless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/>
              <a:t>3 Hot Meals, daily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/>
              <a:t>Resource Center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/>
              <a:t>110 Low Income Units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09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749" y="703885"/>
            <a:ext cx="7145847" cy="1737360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Resource Center</a:t>
            </a:r>
            <a:r>
              <a:rPr lang="en-US" dirty="0"/>
              <a:t>: Home to case management, cafeteria, groups, and the medical and dental clinic. </a:t>
            </a:r>
          </a:p>
        </p:txBody>
      </p:sp>
      <p:pic>
        <p:nvPicPr>
          <p:cNvPr id="2050" name="Picture 2" descr="Related image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3" b="5783"/>
          <a:stretch>
            <a:fillRect/>
          </a:stretch>
        </p:blipFill>
        <p:spPr bwMode="auto">
          <a:xfrm>
            <a:off x="4525524" y="2441245"/>
            <a:ext cx="4069387" cy="359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-1313002" y="7311403"/>
            <a:ext cx="1089458" cy="177904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320" y="1300992"/>
            <a:ext cx="1028699" cy="630621"/>
          </a:xfrm>
          <a:prstGeom prst="rect">
            <a:avLst/>
          </a:prstGeom>
        </p:spPr>
      </p:pic>
      <p:pic>
        <p:nvPicPr>
          <p:cNvPr id="2052" name="Picture 4" descr="Image result for friends of the homeless springfie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70" y="2499742"/>
            <a:ext cx="3719481" cy="35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181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u="sng" dirty="0"/>
              <a:t>Meal program, case management, medical, dental, SUD treatment</a:t>
            </a:r>
            <a:endParaRPr lang="en-US" sz="3200" dirty="0"/>
          </a:p>
        </p:txBody>
      </p:sp>
      <p:pic>
        <p:nvPicPr>
          <p:cNvPr id="4" name="Content Placeholder 3" descr="dining room meal lin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118"/>
                    </a14:imgEffect>
                    <a14:imgEffect>
                      <a14:saturation sat="94000"/>
                    </a14:imgEffect>
                  </a14:imgLayer>
                </a14:imgProps>
              </a:ext>
            </a:extLst>
          </a:blip>
          <a:srcRect t="21814" b="21814"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919" y="1287781"/>
            <a:ext cx="1028699" cy="63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39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38B99-32DF-78F5-50DF-AB1EAFF52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2" y="-110938"/>
            <a:ext cx="7583487" cy="1044388"/>
          </a:xfrm>
        </p:spPr>
        <p:txBody>
          <a:bodyPr/>
          <a:lstStyle/>
          <a:p>
            <a:pPr algn="ctr"/>
            <a:r>
              <a:rPr lang="en-US" dirty="0"/>
              <a:t>Shelter Refusal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8E50A-C366-D929-552B-1B1E3A885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662" y="1088020"/>
            <a:ext cx="3930175" cy="510428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u="sng" dirty="0"/>
              <a:t>Why would anyone refuse shelter?</a:t>
            </a:r>
            <a:endParaRPr lang="en-US" sz="2400" dirty="0"/>
          </a:p>
          <a:p>
            <a:pPr lvl="1"/>
            <a:r>
              <a:rPr lang="en-US" sz="2400" dirty="0"/>
              <a:t>Trauma, PTSD</a:t>
            </a:r>
          </a:p>
          <a:p>
            <a:pPr lvl="1"/>
            <a:r>
              <a:rPr lang="en-US" sz="2400" dirty="0"/>
              <a:t>Substance Use and lack of Harm-Reduction</a:t>
            </a:r>
          </a:p>
          <a:p>
            <a:pPr lvl="1"/>
            <a:r>
              <a:rPr lang="en-US" sz="2400" dirty="0"/>
              <a:t>Autonomy &amp; Respect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DC35B3-DB09-EA6F-F2AE-42F20C869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139" y="1088020"/>
            <a:ext cx="3611283" cy="25137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0600D8-B5E2-C28B-14DF-3F06D6B33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2" y="3958542"/>
            <a:ext cx="3691413" cy="2405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A10620-11DE-1F4F-9271-E80173A9E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870" y="3958542"/>
            <a:ext cx="3752552" cy="240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18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7FC88-77A5-947B-B4C9-0795994E8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210" y="1458411"/>
            <a:ext cx="7583487" cy="4567745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u="sng" dirty="0"/>
              <a:t>Christy O’Brien, LICSW</a:t>
            </a:r>
          </a:p>
          <a:p>
            <a:r>
              <a:rPr lang="en-US" sz="2400" dirty="0"/>
              <a:t>Friends of the Homeless, Clinical Director; Model and Services</a:t>
            </a:r>
          </a:p>
          <a:p>
            <a:r>
              <a:rPr lang="en-US" sz="2400" dirty="0"/>
              <a:t>Center for Human Development, Program Director, Community Behavioral Health Center (CBHC), Chicopee</a:t>
            </a:r>
          </a:p>
        </p:txBody>
      </p:sp>
    </p:spTree>
    <p:extLst>
      <p:ext uri="{BB962C8B-B14F-4D97-AF65-F5344CB8AC3E}">
        <p14:creationId xmlns:p14="http://schemas.microsoft.com/office/powerpoint/2010/main" val="140125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0" y="624486"/>
            <a:ext cx="7210396" cy="1709036"/>
          </a:xfrm>
        </p:spPr>
        <p:txBody>
          <a:bodyPr>
            <a:normAutofit fontScale="90000"/>
          </a:bodyPr>
          <a:lstStyle/>
          <a:p>
            <a:br>
              <a:rPr lang="en-US" b="1" u="sng" dirty="0"/>
            </a:br>
            <a:br>
              <a:rPr lang="en-US" b="1" u="sng" dirty="0"/>
            </a:br>
            <a:br>
              <a:rPr lang="en-US" b="1" u="sng" dirty="0"/>
            </a:br>
            <a:br>
              <a:rPr lang="en-US" b="1" u="sng" dirty="0"/>
            </a:br>
            <a:r>
              <a:rPr lang="en-US" b="1" u="sng" dirty="0"/>
              <a:t>Emergency Shelter</a:t>
            </a:r>
            <a:r>
              <a:rPr lang="en-US" b="1" dirty="0"/>
              <a:t>: </a:t>
            </a:r>
            <a:br>
              <a:rPr lang="en-US" dirty="0"/>
            </a:br>
            <a:r>
              <a:rPr lang="en-US" dirty="0"/>
              <a:t>“Describe your first night in shelter?”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Guest 1 (1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707" end="21179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060" y="2618114"/>
            <a:ext cx="839715" cy="1119620"/>
          </a:xfrm>
          <a:ln>
            <a:solidFill>
              <a:srgbClr val="4F81BD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6638" y="2780384"/>
            <a:ext cx="4595177" cy="25847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02590" y="2773543"/>
            <a:ext cx="4603934" cy="2589713"/>
          </a:xfrm>
          <a:prstGeom prst="rect">
            <a:avLst/>
          </a:prstGeom>
        </p:spPr>
      </p:pic>
      <p:pic>
        <p:nvPicPr>
          <p:cNvPr id="3" name="Roxanna First Night Copy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497" y="4341292"/>
            <a:ext cx="778278" cy="103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1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57" y="1408319"/>
            <a:ext cx="4395438" cy="404136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l="23227" r="23227"/>
          <a:stretch>
            <a:fillRect/>
          </a:stretch>
        </p:blipFill>
        <p:spPr>
          <a:xfrm>
            <a:off x="5051787" y="1417431"/>
            <a:ext cx="3743156" cy="4032249"/>
          </a:xfrm>
        </p:spPr>
      </p:pic>
    </p:spTree>
    <p:extLst>
      <p:ext uri="{BB962C8B-B14F-4D97-AF65-F5344CB8AC3E}">
        <p14:creationId xmlns:p14="http://schemas.microsoft.com/office/powerpoint/2010/main" val="1967260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888" y="1348903"/>
            <a:ext cx="7583487" cy="1044388"/>
          </a:xfrm>
        </p:spPr>
        <p:txBody>
          <a:bodyPr>
            <a:normAutofit fontScale="90000"/>
          </a:bodyPr>
          <a:lstStyle/>
          <a:p>
            <a:r>
              <a:rPr lang="en-US" dirty="0"/>
              <a:t>Beds, cots, and floors.</a:t>
            </a:r>
            <a:br>
              <a:rPr lang="en-US" dirty="0"/>
            </a:br>
            <a:r>
              <a:rPr lang="en-US" dirty="0"/>
              <a:t>Overstimulation, no privacy, in a  </a:t>
            </a:r>
            <a:br>
              <a:rPr lang="en-US" dirty="0"/>
            </a:br>
            <a:r>
              <a:rPr lang="en-US" dirty="0"/>
              <a:t>community of traumatized and trauma. </a:t>
            </a:r>
            <a:r>
              <a:rPr lang="en-US" sz="1800" i="1" dirty="0"/>
              <a:t>Listen in!</a:t>
            </a:r>
          </a:p>
        </p:txBody>
      </p:sp>
      <p:pic>
        <p:nvPicPr>
          <p:cNvPr id="7" name="Content Placeholder 3" descr="3-5-13 basement shot with hand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t="19934" b="19934"/>
          <a:stretch>
            <a:fillRect/>
          </a:stretch>
        </p:blipFill>
        <p:spPr>
          <a:xfrm>
            <a:off x="4580156" y="2470099"/>
            <a:ext cx="4293081" cy="3674833"/>
          </a:xfrm>
        </p:spPr>
      </p:pic>
      <p:pic>
        <p:nvPicPr>
          <p:cNvPr id="6" name="Content Placeholder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6" y="2470096"/>
            <a:ext cx="4255598" cy="3651436"/>
          </a:xfrm>
          <a:prstGeom prst="rect">
            <a:avLst/>
          </a:prstGeom>
        </p:spPr>
      </p:pic>
      <p:pic>
        <p:nvPicPr>
          <p:cNvPr id="3" name="Roxanna Dorm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8062" y="557829"/>
            <a:ext cx="850313" cy="11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3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Common Mental Health Challenges: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01411" y="1965960"/>
            <a:ext cx="4881473" cy="4038600"/>
          </a:xfrm>
        </p:spPr>
        <p:txBody>
          <a:bodyPr>
            <a:normAutofit fontScale="77500" lnSpcReduction="20000"/>
          </a:bodyPr>
          <a:lstStyle/>
          <a:p>
            <a:pPr marL="388620" indent="-342900">
              <a:buFontTx/>
              <a:buChar char="-"/>
            </a:pPr>
            <a:r>
              <a:rPr lang="en-US" dirty="0"/>
              <a:t>Mood Disorders: Depression, Bipolar Disorders</a:t>
            </a:r>
          </a:p>
          <a:p>
            <a:pPr marL="388620" indent="-342900">
              <a:buFontTx/>
              <a:buChar char="-"/>
            </a:pPr>
            <a:r>
              <a:rPr lang="en-US" dirty="0"/>
              <a:t>Anxiety Disorders: Generalized Anxiety Disorder</a:t>
            </a:r>
          </a:p>
          <a:p>
            <a:pPr marL="388620" indent="-342900">
              <a:buFontTx/>
              <a:buChar char="-"/>
            </a:pPr>
            <a:r>
              <a:rPr lang="en-US" dirty="0"/>
              <a:t>Psychotic Disorders: Schizoaffective Disorder, Schizophrenia</a:t>
            </a:r>
          </a:p>
          <a:p>
            <a:pPr marL="388620" indent="-342900">
              <a:buFontTx/>
              <a:buChar char="-"/>
            </a:pPr>
            <a:r>
              <a:rPr lang="en-US" dirty="0"/>
              <a:t>Substance Use Disorders: Opioid Use, Alcohol Use, Cocaine Use, Cannabis Use</a:t>
            </a:r>
          </a:p>
          <a:p>
            <a:pPr marL="388620" indent="-342900">
              <a:buFontTx/>
              <a:buChar char="-"/>
            </a:pPr>
            <a:r>
              <a:rPr lang="en-US" dirty="0"/>
              <a:t>Trauma: Post-traumatic Stress Disorder, Acute Stress Disorder, Trauma of Chronic Poverty, Trauma of System Failures, Attachment Traumas, Trauma of Homelessness.</a:t>
            </a:r>
          </a:p>
        </p:txBody>
      </p:sp>
      <p:pic>
        <p:nvPicPr>
          <p:cNvPr id="1026" name="Picture 2" descr="Image result for traum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723" y="2242867"/>
            <a:ext cx="2975889" cy="330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987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“Triple-Diagnosis” Population: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sz="4000" dirty="0"/>
              <a:t>Mental or behavioral health challenges</a:t>
            </a:r>
          </a:p>
          <a:p>
            <a:pPr algn="ctr"/>
            <a:r>
              <a:rPr lang="en-US" sz="3800" dirty="0"/>
              <a:t>+</a:t>
            </a:r>
          </a:p>
          <a:p>
            <a:pPr algn="ctr"/>
            <a:r>
              <a:rPr lang="en-US" sz="4000" dirty="0"/>
              <a:t>Substance use challenges</a:t>
            </a:r>
          </a:p>
          <a:p>
            <a:pPr algn="ctr"/>
            <a:r>
              <a:rPr lang="en-US" sz="4000" dirty="0"/>
              <a:t>+</a:t>
            </a:r>
          </a:p>
          <a:p>
            <a:pPr algn="ctr"/>
            <a:r>
              <a:rPr lang="en-US" sz="4000" dirty="0"/>
              <a:t>Medical challenges</a:t>
            </a:r>
          </a:p>
        </p:txBody>
      </p:sp>
    </p:spTree>
    <p:extLst>
      <p:ext uri="{BB962C8B-B14F-4D97-AF65-F5344CB8AC3E}">
        <p14:creationId xmlns:p14="http://schemas.microsoft.com/office/powerpoint/2010/main" val="64934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Unknown Population Demographics</a:t>
            </a:r>
            <a:r>
              <a:rPr lang="en-US" dirty="0"/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5127" y="1531803"/>
            <a:ext cx="78121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3366FF"/>
              </a:buClr>
              <a:buFont typeface="Wingdings" charset="2"/>
              <a:buChar char="u"/>
            </a:pPr>
            <a:r>
              <a:rPr lang="en-US" sz="3600" dirty="0"/>
              <a:t>Top Reasons Causing Homelessness</a:t>
            </a:r>
          </a:p>
          <a:p>
            <a:pPr marL="571500" indent="-571500">
              <a:buClr>
                <a:srgbClr val="3366FF"/>
              </a:buClr>
              <a:buFont typeface="Wingdings" charset="2"/>
              <a:buChar char="u"/>
            </a:pPr>
            <a:r>
              <a:rPr lang="en-US" sz="3600" dirty="0"/>
              <a:t>Incidence of Trauma Histories</a:t>
            </a:r>
          </a:p>
          <a:p>
            <a:pPr marL="571500" indent="-571500">
              <a:buClr>
                <a:srgbClr val="3366FF"/>
              </a:buClr>
              <a:buFont typeface="Wingdings" charset="2"/>
              <a:buChar char="u"/>
            </a:pPr>
            <a:r>
              <a:rPr lang="en-US" sz="3600" dirty="0"/>
              <a:t>Incidence of Substance Use D/</a:t>
            </a:r>
            <a:r>
              <a:rPr lang="en-US" sz="3600" dirty="0" err="1"/>
              <a:t>Os</a:t>
            </a:r>
            <a:endParaRPr lang="en-US" sz="3600" dirty="0"/>
          </a:p>
          <a:p>
            <a:pPr marL="571500" indent="-571500">
              <a:buClr>
                <a:srgbClr val="3366FF"/>
              </a:buClr>
              <a:buFont typeface="Wingdings" charset="2"/>
              <a:buChar char="u"/>
            </a:pPr>
            <a:r>
              <a:rPr lang="en-US" sz="3600" dirty="0"/>
              <a:t>Incidence of Triple Diagnoses </a:t>
            </a:r>
          </a:p>
          <a:p>
            <a:pPr marL="571500" indent="-571500">
              <a:buClr>
                <a:srgbClr val="3366FF"/>
              </a:buClr>
              <a:buFont typeface="Wingdings" charset="2"/>
              <a:buChar char="u"/>
            </a:pPr>
            <a:r>
              <a:rPr lang="en-US" sz="3600" u="sng" dirty="0"/>
              <a:t>How reductions in MH, SUD, and Medical Impact Permanent Housing rates!</a:t>
            </a:r>
          </a:p>
        </p:txBody>
      </p:sp>
    </p:spTree>
    <p:extLst>
      <p:ext uri="{BB962C8B-B14F-4D97-AF65-F5344CB8AC3E}">
        <p14:creationId xmlns:p14="http://schemas.microsoft.com/office/powerpoint/2010/main" val="1580610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321" y="355982"/>
            <a:ext cx="5984979" cy="1320418"/>
          </a:xfrm>
        </p:spPr>
        <p:txBody>
          <a:bodyPr/>
          <a:lstStyle/>
          <a:p>
            <a:r>
              <a:rPr lang="en-US" u="sng" dirty="0"/>
              <a:t>Integrated Treatment Services 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783" b="5783"/>
          <a:stretch>
            <a:fillRect/>
          </a:stretch>
        </p:blipFill>
        <p:spPr>
          <a:xfrm>
            <a:off x="3841750" y="1960719"/>
            <a:ext cx="4686983" cy="414556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321" y="1752600"/>
            <a:ext cx="3379658" cy="4561804"/>
          </a:xfrm>
        </p:spPr>
        <p:txBody>
          <a:bodyPr>
            <a:noAutofit/>
          </a:bodyPr>
          <a:lstStyle/>
          <a:p>
            <a:r>
              <a:rPr lang="en-US" sz="2000" dirty="0"/>
              <a:t>Agencies, such as, Substance Abuse and Mental Health Services Administration (SAMHSA), delegate millions of federal dollars to non-profits for the integration of: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mental health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substance abuse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medical care, and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rapid housing search services for those experiencing homelessness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635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80256" y="-196769"/>
            <a:ext cx="7583487" cy="1263342"/>
          </a:xfrm>
        </p:spPr>
        <p:txBody>
          <a:bodyPr/>
          <a:lstStyle/>
          <a:p>
            <a:pPr algn="ctr"/>
            <a:r>
              <a:rPr lang="en-US" u="sng" dirty="0"/>
              <a:t>Successful Path To Housing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036804" y="1425388"/>
            <a:ext cx="3354245" cy="693135"/>
          </a:xfrm>
        </p:spPr>
        <p:txBody>
          <a:bodyPr>
            <a:normAutofit/>
          </a:bodyPr>
          <a:lstStyle/>
          <a:p>
            <a:r>
              <a:rPr lang="en-US" sz="3600" u="sng" dirty="0"/>
              <a:t>The Team: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5007429" y="1426447"/>
            <a:ext cx="3355521" cy="692076"/>
          </a:xfrm>
        </p:spPr>
        <p:txBody>
          <a:bodyPr>
            <a:normAutofit/>
          </a:bodyPr>
          <a:lstStyle/>
          <a:p>
            <a:r>
              <a:rPr lang="en-US" sz="3600" u="sng" dirty="0"/>
              <a:t>The Outcomes: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986717" y="2384386"/>
            <a:ext cx="3729019" cy="372127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Case </a:t>
            </a:r>
            <a:r>
              <a:rPr lang="en-US" dirty="0" err="1"/>
              <a:t>Managment</a:t>
            </a:r>
            <a:endParaRPr lang="en-US" dirty="0"/>
          </a:p>
          <a:p>
            <a:r>
              <a:rPr lang="en-US" dirty="0"/>
              <a:t>County chronically homelessness list.</a:t>
            </a:r>
          </a:p>
          <a:p>
            <a:r>
              <a:rPr lang="en-US" dirty="0"/>
              <a:t>Section 8, Food Stamps, etc.</a:t>
            </a:r>
          </a:p>
          <a:p>
            <a:r>
              <a:rPr lang="en-US" dirty="0"/>
              <a:t>Connection to Mental Health Support</a:t>
            </a:r>
          </a:p>
          <a:p>
            <a:r>
              <a:rPr lang="en-US" dirty="0"/>
              <a:t>Connection to SUD Tx, Recovery Coaching</a:t>
            </a:r>
          </a:p>
          <a:p>
            <a:r>
              <a:rPr lang="en-US" dirty="0"/>
              <a:t>Medical Care</a:t>
            </a:r>
          </a:p>
          <a:p>
            <a:r>
              <a:rPr lang="en-US" dirty="0"/>
              <a:t>Transportation</a:t>
            </a:r>
          </a:p>
          <a:p>
            <a:r>
              <a:rPr lang="en-US" dirty="0"/>
              <a:t>DCF, Probation, Court</a:t>
            </a:r>
          </a:p>
          <a:p>
            <a:r>
              <a:rPr lang="en-US" dirty="0"/>
              <a:t>Enduring supports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632238" y="2384386"/>
            <a:ext cx="3928332" cy="417169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Case Manager</a:t>
            </a:r>
          </a:p>
          <a:p>
            <a:r>
              <a:rPr lang="en-US" dirty="0"/>
              <a:t>Housing Placement Specialists/Housing Navigator (CHD, FOH, Elliot Services)</a:t>
            </a:r>
          </a:p>
          <a:p>
            <a:r>
              <a:rPr lang="en-US" dirty="0"/>
              <a:t>Outreach Team</a:t>
            </a:r>
          </a:p>
          <a:p>
            <a:r>
              <a:rPr lang="en-US" dirty="0"/>
              <a:t>Community Support Providers</a:t>
            </a:r>
          </a:p>
          <a:p>
            <a:r>
              <a:rPr lang="en-US" dirty="0"/>
              <a:t>Recovery Support Navigators</a:t>
            </a:r>
          </a:p>
          <a:p>
            <a:r>
              <a:rPr lang="en-US" dirty="0"/>
              <a:t>Affiliate Mental Health</a:t>
            </a:r>
          </a:p>
          <a:p>
            <a:r>
              <a:rPr lang="en-US" dirty="0"/>
              <a:t>Higher Levels of Care</a:t>
            </a:r>
          </a:p>
          <a:p>
            <a:r>
              <a:rPr lang="en-US" dirty="0"/>
              <a:t>Affiliate SUD </a:t>
            </a:r>
            <a:r>
              <a:rPr lang="en-US" dirty="0" err="1"/>
              <a:t>Tx</a:t>
            </a:r>
            <a:r>
              <a:rPr lang="en-US" dirty="0"/>
              <a:t> Centers</a:t>
            </a:r>
          </a:p>
          <a:p>
            <a:r>
              <a:rPr lang="en-US" dirty="0"/>
              <a:t>Affiliate PCPs/Health Care for the Homeless</a:t>
            </a:r>
          </a:p>
        </p:txBody>
      </p:sp>
    </p:spTree>
    <p:extLst>
      <p:ext uri="{BB962C8B-B14F-4D97-AF65-F5344CB8AC3E}">
        <p14:creationId xmlns:p14="http://schemas.microsoft.com/office/powerpoint/2010/main" val="2579805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71784" y="282616"/>
            <a:ext cx="6540500" cy="1110325"/>
          </a:xfrm>
        </p:spPr>
        <p:txBody>
          <a:bodyPr/>
          <a:lstStyle/>
          <a:p>
            <a:r>
              <a:rPr lang="en-US" u="sng" dirty="0"/>
              <a:t>Important </a:t>
            </a:r>
            <a:br>
              <a:rPr lang="en-US" u="sng" dirty="0"/>
            </a:br>
            <a:r>
              <a:rPr lang="en-US" u="sng" dirty="0"/>
              <a:t>Engagement Philosophies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13657" y="1457246"/>
            <a:ext cx="4565651" cy="5266267"/>
          </a:xfrm>
        </p:spPr>
        <p:txBody>
          <a:bodyPr>
            <a:noAutofit/>
          </a:bodyPr>
          <a:lstStyle/>
          <a:p>
            <a:pPr algn="l"/>
            <a:r>
              <a:rPr lang="en-US" sz="2400" dirty="0"/>
              <a:t>    Harm reduction:</a:t>
            </a:r>
          </a:p>
          <a:p>
            <a:pPr marL="800100" lvl="1" indent="-342900">
              <a:buFont typeface="Arial"/>
              <a:buChar char="•"/>
            </a:pPr>
            <a:r>
              <a:rPr lang="en-US" sz="1900" dirty="0"/>
              <a:t>“Inherent in harm reduction is an understanding that it is not necessarily the drugs themselves that do the most damage to a user; the laws and systems of prohibition – which make drug procurement and possession illegal – are what hurt people the most” </a:t>
            </a:r>
            <a:r>
              <a:rPr lang="en-US" dirty="0"/>
              <a:t>(Lupik,2017)</a:t>
            </a:r>
          </a:p>
          <a:p>
            <a:pPr lvl="1"/>
            <a:r>
              <a:rPr lang="en-US" sz="2400" dirty="0"/>
              <a:t>Self-determination:</a:t>
            </a:r>
          </a:p>
          <a:p>
            <a:pPr marL="800100" lvl="1" indent="-342900">
              <a:buFont typeface="Arial"/>
              <a:buChar char="•"/>
            </a:pPr>
            <a:r>
              <a:rPr lang="en-US" sz="1900" dirty="0"/>
              <a:t> “Allowing each person to determine for themselves the time, place, course, and method of therapeutic treatment chosen, if any” </a:t>
            </a:r>
            <a:r>
              <a:rPr lang="en-US" dirty="0"/>
              <a:t>(</a:t>
            </a:r>
            <a:r>
              <a:rPr lang="en-US" dirty="0" err="1"/>
              <a:t>Lupik</a:t>
            </a:r>
            <a:r>
              <a:rPr lang="en-US" dirty="0"/>
              <a:t>, 2017).</a:t>
            </a:r>
          </a:p>
          <a:p>
            <a:r>
              <a:rPr lang="en-US" sz="24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0" y="2032001"/>
            <a:ext cx="3586843" cy="407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99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510684"/>
            <a:ext cx="5159675" cy="1356360"/>
          </a:xfrm>
        </p:spPr>
        <p:txBody>
          <a:bodyPr>
            <a:normAutofit fontScale="90000"/>
          </a:bodyPr>
          <a:lstStyle/>
          <a:p>
            <a:r>
              <a:rPr lang="en-US" sz="3600" u="sng" dirty="0"/>
              <a:t>Supporting Trauma And Mental Health Challenges: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5684" y="2537749"/>
            <a:ext cx="5641241" cy="46069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   </a:t>
            </a:r>
            <a:r>
              <a:rPr lang="en-US" sz="2600" b="1" u="sng" dirty="0"/>
              <a:t>Creating Safety</a:t>
            </a:r>
          </a:p>
          <a:p>
            <a:pPr marL="617220" lvl="1" indent="-342900">
              <a:buFontTx/>
              <a:buChar char="-"/>
            </a:pPr>
            <a:r>
              <a:rPr lang="en-US" dirty="0"/>
              <a:t>On-site and available 12 hours</a:t>
            </a:r>
          </a:p>
          <a:p>
            <a:pPr marL="617220" lvl="1" indent="-342900">
              <a:buFontTx/>
              <a:buChar char="-"/>
            </a:pPr>
            <a:r>
              <a:rPr lang="en-US" dirty="0"/>
              <a:t>OP and Psych, on site</a:t>
            </a:r>
          </a:p>
          <a:p>
            <a:pPr marL="617220" lvl="1" indent="-342900">
              <a:buFontTx/>
              <a:buChar char="-"/>
            </a:pPr>
            <a:r>
              <a:rPr lang="en-US" dirty="0"/>
              <a:t>Groups, on-site</a:t>
            </a:r>
          </a:p>
          <a:p>
            <a:pPr marL="617220" lvl="1" indent="-342900">
              <a:buFontTx/>
              <a:buChar char="-"/>
            </a:pPr>
            <a:r>
              <a:rPr lang="en-US" dirty="0"/>
              <a:t>Offering transportation</a:t>
            </a:r>
          </a:p>
          <a:p>
            <a:pPr lvl="1"/>
            <a:r>
              <a:rPr lang="en-US" sz="2600" b="1" u="sng" dirty="0"/>
              <a:t>Evidenced-Based Practices: </a:t>
            </a:r>
          </a:p>
          <a:p>
            <a:pPr marL="617220" lvl="1" indent="-342900">
              <a:buFontTx/>
              <a:buChar char="-"/>
            </a:pPr>
            <a:r>
              <a:rPr lang="en-US" dirty="0"/>
              <a:t>Trauma-Informed Care (TIC)</a:t>
            </a:r>
          </a:p>
          <a:p>
            <a:pPr marL="617220" lvl="1" indent="-342900">
              <a:buFontTx/>
              <a:buChar char="-"/>
            </a:pPr>
            <a:r>
              <a:rPr lang="en-US" dirty="0"/>
              <a:t>Trauma-Responsive Interventions</a:t>
            </a:r>
          </a:p>
          <a:p>
            <a:pPr marL="617220" lvl="1" indent="-342900">
              <a:buFontTx/>
              <a:buChar char="-"/>
            </a:pPr>
            <a:r>
              <a:rPr lang="en-US" dirty="0"/>
              <a:t>Motivational Interviewing (MI)</a:t>
            </a:r>
          </a:p>
          <a:p>
            <a:pPr marL="617220" lvl="1" indent="-342900">
              <a:buFontTx/>
              <a:buChar char="-"/>
            </a:pPr>
            <a:r>
              <a:rPr lang="en-US" dirty="0"/>
              <a:t>Dialectical Behavioral Therapy Skills (DBT)</a:t>
            </a:r>
          </a:p>
          <a:p>
            <a:pPr marL="617220" lvl="1" indent="-342900">
              <a:buFontTx/>
              <a:buChar char="-"/>
            </a:pPr>
            <a:r>
              <a:rPr lang="en-US" dirty="0"/>
              <a:t>Recovery Management</a:t>
            </a:r>
          </a:p>
          <a:p>
            <a:pPr marL="617220" lvl="1" indent="-342900">
              <a:buFontTx/>
              <a:buChar char="-"/>
            </a:pPr>
            <a:r>
              <a:rPr lang="en-US" dirty="0"/>
              <a:t>Community Support and Recovery Supports</a:t>
            </a:r>
          </a:p>
          <a:p>
            <a:pPr marL="0"/>
            <a:r>
              <a:rPr lang="en-US" sz="2600" b="1" dirty="0"/>
              <a:t>   </a:t>
            </a:r>
            <a:r>
              <a:rPr lang="en-US" sz="2600" b="1" u="sng" dirty="0"/>
              <a:t>Improving Humanity, Autonomy, Safety</a:t>
            </a:r>
          </a:p>
          <a:p>
            <a:pPr marL="0"/>
            <a:r>
              <a:rPr lang="en-US" sz="2600" b="1" dirty="0"/>
              <a:t>   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8" b="25128"/>
          <a:stretch>
            <a:fillRect/>
          </a:stretch>
        </p:blipFill>
        <p:spPr>
          <a:xfrm>
            <a:off x="5153193" y="2407534"/>
            <a:ext cx="3109829" cy="396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16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8C02F-B922-11EC-FA3A-3A0705078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Homelessness In Massachusetts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697BDD-F229-C821-819C-62C6D377F208}"/>
              </a:ext>
            </a:extLst>
          </p:cNvPr>
          <p:cNvSpPr txBox="1"/>
          <p:nvPr/>
        </p:nvSpPr>
        <p:spPr>
          <a:xfrm>
            <a:off x="613458" y="1695008"/>
            <a:ext cx="813700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Homelessness in the United States has been on the rise even prior to the COVID-19 pandemic.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According to the U.S. Department of Housing and Urban Development, </a:t>
            </a:r>
            <a:r>
              <a:rPr lang="en-US" b="1" dirty="0"/>
              <a:t>17,975 people in MA experienced homelessness in 2020</a:t>
            </a:r>
            <a:r>
              <a:rPr lang="en-US" dirty="0"/>
              <a:t>. (Point in Time Count.)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Between 2007 and 2020, Massachusetts has seen an </a:t>
            </a:r>
            <a:r>
              <a:rPr lang="en-US" b="1" dirty="0"/>
              <a:t>18.8% increase </a:t>
            </a:r>
            <a:r>
              <a:rPr lang="en-US" dirty="0"/>
              <a:t>in homelessness, the third highest in the nation during this period.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 </a:t>
            </a:r>
            <a:r>
              <a:rPr lang="en-US" b="1" dirty="0"/>
              <a:t>1,200 Massachusetts residents remained unsheltered</a:t>
            </a:r>
            <a:r>
              <a:rPr lang="en-US" dirty="0"/>
              <a:t> in 2020.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According to the 2019 MA Youth Count, </a:t>
            </a:r>
            <a:r>
              <a:rPr lang="en-US" b="1" dirty="0"/>
              <a:t>25% of youth facing housing insecurity were LGBTQ+</a:t>
            </a:r>
            <a:r>
              <a:rPr lang="en-US" dirty="0"/>
              <a:t> and over </a:t>
            </a:r>
            <a:r>
              <a:rPr lang="en-US" b="1" dirty="0"/>
              <a:t>31% were involved in the foster care </a:t>
            </a:r>
            <a:r>
              <a:rPr lang="en-US" dirty="0"/>
              <a:t>system.</a:t>
            </a:r>
          </a:p>
        </p:txBody>
      </p:sp>
    </p:spTree>
    <p:extLst>
      <p:ext uri="{BB962C8B-B14F-4D97-AF65-F5344CB8AC3E}">
        <p14:creationId xmlns:p14="http://schemas.microsoft.com/office/powerpoint/2010/main" val="28798874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Image result for helping peo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62" y="4038600"/>
            <a:ext cx="3486209" cy="222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7253" y="602819"/>
            <a:ext cx="3911855" cy="1272073"/>
          </a:xfrm>
        </p:spPr>
        <p:txBody>
          <a:bodyPr/>
          <a:lstStyle/>
          <a:p>
            <a:r>
              <a:rPr lang="en-US" u="sng" dirty="0"/>
              <a:t>Supporting Those With Substance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7136" y="1874892"/>
            <a:ext cx="4383944" cy="4801120"/>
          </a:xfrm>
        </p:spPr>
        <p:txBody>
          <a:bodyPr>
            <a:normAutofit fontScale="47500" lnSpcReduction="20000"/>
          </a:bodyPr>
          <a:lstStyle/>
          <a:p>
            <a:pPr marL="342900" indent="-342900">
              <a:buFont typeface="Arial"/>
              <a:buChar char="•"/>
            </a:pPr>
            <a:r>
              <a:rPr lang="en-US" sz="3400" dirty="0"/>
              <a:t>Building relationships with area providers</a:t>
            </a:r>
          </a:p>
          <a:p>
            <a:pPr marL="800100" lvl="1" indent="-342900">
              <a:buFont typeface="Arial"/>
              <a:buChar char="•"/>
            </a:pPr>
            <a:r>
              <a:rPr lang="en-US" sz="3400" dirty="0"/>
              <a:t>Crisis Teams</a:t>
            </a:r>
          </a:p>
          <a:p>
            <a:pPr marL="800100" lvl="1" indent="-342900">
              <a:buFont typeface="Arial"/>
              <a:buChar char="•"/>
            </a:pPr>
            <a:r>
              <a:rPr lang="en-US" sz="3400" dirty="0"/>
              <a:t>Harm reduction supports</a:t>
            </a:r>
          </a:p>
          <a:p>
            <a:pPr marL="800100" lvl="1" indent="-342900">
              <a:buFont typeface="Arial"/>
              <a:buChar char="•"/>
            </a:pPr>
            <a:r>
              <a:rPr lang="en-US" sz="3400" dirty="0"/>
              <a:t>Area fast-track to inpatient detox</a:t>
            </a:r>
          </a:p>
          <a:p>
            <a:pPr marL="800100" lvl="1" indent="-342900">
              <a:buFont typeface="Arial"/>
              <a:buChar char="•"/>
            </a:pPr>
            <a:r>
              <a:rPr lang="en-US" sz="3400" dirty="0"/>
              <a:t>Protocols around CSS-level after care</a:t>
            </a:r>
          </a:p>
          <a:p>
            <a:pPr marL="342900" indent="-342900">
              <a:buFont typeface="Arial"/>
              <a:buChar char="•"/>
            </a:pPr>
            <a:r>
              <a:rPr lang="en-US" sz="3400" dirty="0"/>
              <a:t>Staff education</a:t>
            </a:r>
          </a:p>
          <a:p>
            <a:pPr marL="342900" indent="-342900">
              <a:buFont typeface="Arial"/>
              <a:buChar char="•"/>
            </a:pPr>
            <a:r>
              <a:rPr lang="en-US" sz="3400" dirty="0"/>
              <a:t>Guest education</a:t>
            </a:r>
          </a:p>
          <a:p>
            <a:pPr marL="342900" indent="-342900">
              <a:buFont typeface="Arial"/>
              <a:buChar char="•"/>
            </a:pPr>
            <a:r>
              <a:rPr lang="en-US" sz="3400" dirty="0"/>
              <a:t>Part of founding board of opioid coalition</a:t>
            </a:r>
          </a:p>
          <a:p>
            <a:pPr marL="342900" indent="-342900">
              <a:buFont typeface="Arial"/>
              <a:buChar char="•"/>
            </a:pPr>
            <a:r>
              <a:rPr lang="en-US" sz="3400" dirty="0"/>
              <a:t>Responding to urges for cessation immediately</a:t>
            </a:r>
          </a:p>
          <a:p>
            <a:pPr marL="342900" indent="-342900">
              <a:buFont typeface="Arial"/>
              <a:buChar char="•"/>
            </a:pPr>
            <a:r>
              <a:rPr lang="en-US" sz="3400" dirty="0" err="1"/>
              <a:t>Narcan</a:t>
            </a:r>
            <a:r>
              <a:rPr lang="en-US" sz="3400" dirty="0"/>
              <a:t> - responding to ODs, saving lives</a:t>
            </a:r>
          </a:p>
          <a:p>
            <a:pPr marL="342900" indent="-342900">
              <a:buFont typeface="Arial"/>
              <a:buChar char="•"/>
            </a:pPr>
            <a:r>
              <a:rPr lang="en-US" sz="3400" dirty="0"/>
              <a:t>Providing on-site SUD groups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9581" y="1746356"/>
            <a:ext cx="3534449" cy="278776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Bearing witness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Engagement, relationship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Providing acceptance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Allowing anonymity</a:t>
            </a:r>
          </a:p>
          <a:p>
            <a:endParaRPr lang="en-US" sz="2000" dirty="0"/>
          </a:p>
        </p:txBody>
      </p:sp>
      <p:sp>
        <p:nvSpPr>
          <p:cNvPr id="5" name="AutoShape 2" descr="Image result for helping people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Image result for helping people"/>
          <p:cNvSpPr>
            <a:spLocks noChangeAspect="1" noChangeArrowheads="1"/>
          </p:cNvSpPr>
          <p:nvPr/>
        </p:nvSpPr>
        <p:spPr bwMode="auto">
          <a:xfrm>
            <a:off x="345281" y="1603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037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0671" y="1418359"/>
            <a:ext cx="6762749" cy="14700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ova"/>
              </a:rPr>
              <a:t>Center for Human Development’s Behavioral Health Center (CBHC)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8114" y="3429000"/>
            <a:ext cx="6858000" cy="1880863"/>
          </a:xfrm>
        </p:spPr>
        <p:txBody>
          <a:bodyPr>
            <a:normAutofit/>
          </a:bodyPr>
          <a:lstStyle/>
          <a:p>
            <a:r>
              <a:rPr lang="en-US" sz="27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Laying the Groundwork for </a:t>
            </a:r>
          </a:p>
          <a:p>
            <a:r>
              <a:rPr lang="en-US" sz="27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Improved Community-Based Acute Care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02931" y="5723751"/>
            <a:ext cx="1745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2503600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55" y="1188153"/>
            <a:ext cx="7549116" cy="45355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40586" y="5723751"/>
            <a:ext cx="1745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297702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CBHCs: The Basics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Mass. EOHHS has designated providers across the state as Community Behavioral Health Centers. </a:t>
            </a:r>
          </a:p>
          <a:p>
            <a:r>
              <a:rPr lang="en-US" dirty="0"/>
              <a:t>Response to need for greater spectrum of acute care services, reduced emergency room boarding, and longer term reductions in higher levels of care</a:t>
            </a:r>
          </a:p>
          <a:p>
            <a:r>
              <a:rPr lang="en-US" dirty="0"/>
              <a:t>Meeting the need as the need emerges and supports the need along all levels of care.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84227" y="5723751"/>
            <a:ext cx="1745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5240189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559" y="1651703"/>
            <a:ext cx="7886700" cy="32635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 January 2023, Community Behavioral Health Centers (CBHCs) opened to serve as an entry point for </a:t>
            </a:r>
            <a:r>
              <a:rPr lang="en-US" i="1" dirty="0"/>
              <a:t>timely, high-quality and evidence-based treatment</a:t>
            </a:r>
            <a:r>
              <a:rPr lang="en-US" dirty="0"/>
              <a:t> for mental health conditions and substance use disorders. </a:t>
            </a:r>
          </a:p>
          <a:p>
            <a:pPr lvl="1"/>
            <a:r>
              <a:rPr lang="en-US" b="1" dirty="0"/>
              <a:t>Routine appointments</a:t>
            </a:r>
          </a:p>
          <a:p>
            <a:pPr lvl="1"/>
            <a:r>
              <a:rPr lang="en-US" b="1" dirty="0"/>
              <a:t>Urgent visits</a:t>
            </a:r>
          </a:p>
          <a:p>
            <a:pPr lvl="1"/>
            <a:r>
              <a:rPr lang="en-US" b="1" dirty="0"/>
              <a:t>24/7/365 community-based crisis intervention </a:t>
            </a:r>
            <a:r>
              <a:rPr lang="en-US" dirty="0"/>
              <a:t>as an alternative to hospital emergency departments. </a:t>
            </a:r>
          </a:p>
          <a:p>
            <a:pPr lvl="1"/>
            <a:r>
              <a:rPr lang="en-US" dirty="0"/>
              <a:t>Enhanced access to nursing and psychiatry.</a:t>
            </a:r>
          </a:p>
          <a:p>
            <a:pPr lvl="1"/>
            <a:r>
              <a:rPr lang="en-US" dirty="0"/>
              <a:t>Ease of access to recovery and peer supports.</a:t>
            </a:r>
          </a:p>
          <a:p>
            <a:r>
              <a:rPr lang="en-US" dirty="0"/>
              <a:t>Flexible, person-centered treatment at any point of need.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871758" y="5723751"/>
            <a:ext cx="1745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6420894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Goals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Expanded access, including same-day access to assessment/referral and crisis/urgent treatment </a:t>
            </a:r>
          </a:p>
          <a:p>
            <a:r>
              <a:rPr lang="en-US" dirty="0"/>
              <a:t>Community-based crisis intervention integrated with full OP continuum of services </a:t>
            </a:r>
          </a:p>
          <a:p>
            <a:r>
              <a:rPr lang="en-US" dirty="0"/>
              <a:t>Evidence-based, goal-oriented, trauma-informed care </a:t>
            </a:r>
          </a:p>
          <a:p>
            <a:r>
              <a:rPr lang="en-US" dirty="0"/>
              <a:t>Focus on equity through culturally competent, accessible treatment</a:t>
            </a:r>
          </a:p>
          <a:p>
            <a:r>
              <a:rPr lang="en-US" dirty="0"/>
              <a:t>Significant new funding for CBHCs – with provider accountability for quality and results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59290" y="5723751"/>
            <a:ext cx="1745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18306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849" y="-225207"/>
            <a:ext cx="6858000" cy="1442166"/>
          </a:xfrm>
        </p:spPr>
        <p:txBody>
          <a:bodyPr/>
          <a:lstStyle/>
          <a:p>
            <a:r>
              <a:rPr lang="en-US" dirty="0"/>
              <a:t>Spectrum of Acuity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7878" y="1324209"/>
            <a:ext cx="6065134" cy="1241822"/>
          </a:xfrm>
        </p:spPr>
        <p:txBody>
          <a:bodyPr/>
          <a:lstStyle/>
          <a:p>
            <a:pPr algn="ctr"/>
            <a:r>
              <a:rPr lang="en-US" dirty="0"/>
              <a:t>Treatment throughout the CBHC, larger CHD, and community partner continuum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879844" y="3499440"/>
            <a:ext cx="1281224" cy="58479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Outpatient Therapy and Psychiatry</a:t>
            </a:r>
          </a:p>
        </p:txBody>
      </p:sp>
      <p:sp>
        <p:nvSpPr>
          <p:cNvPr id="5" name="Flowchart: Process 4"/>
          <p:cNvSpPr/>
          <p:nvPr/>
        </p:nvSpPr>
        <p:spPr>
          <a:xfrm>
            <a:off x="3359887" y="4164911"/>
            <a:ext cx="1281224" cy="58479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School Interventions</a:t>
            </a:r>
          </a:p>
        </p:txBody>
      </p:sp>
      <p:sp>
        <p:nvSpPr>
          <p:cNvPr id="6" name="Flowchart: Process 5"/>
          <p:cNvSpPr/>
          <p:nvPr/>
        </p:nvSpPr>
        <p:spPr>
          <a:xfrm>
            <a:off x="2493334" y="3499440"/>
            <a:ext cx="1281224" cy="584791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Urgent Outpatient</a:t>
            </a:r>
          </a:p>
        </p:txBody>
      </p:sp>
      <p:sp>
        <p:nvSpPr>
          <p:cNvPr id="7" name="Flowchart: Process 6"/>
          <p:cNvSpPr/>
          <p:nvPr/>
        </p:nvSpPr>
        <p:spPr>
          <a:xfrm>
            <a:off x="4106825" y="3499441"/>
            <a:ext cx="1281224" cy="584791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Crisis Intervention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5688418" y="3499441"/>
            <a:ext cx="1281224" cy="584791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Crisis Stabilization</a:t>
            </a:r>
          </a:p>
        </p:txBody>
      </p:sp>
      <p:sp>
        <p:nvSpPr>
          <p:cNvPr id="9" name="Flowchart: Process 8"/>
          <p:cNvSpPr/>
          <p:nvPr/>
        </p:nvSpPr>
        <p:spPr>
          <a:xfrm>
            <a:off x="7312541" y="3499441"/>
            <a:ext cx="1281224" cy="58479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Inpatient </a:t>
            </a:r>
          </a:p>
        </p:txBody>
      </p:sp>
      <p:sp>
        <p:nvSpPr>
          <p:cNvPr id="10" name="Minus 9"/>
          <p:cNvSpPr/>
          <p:nvPr/>
        </p:nvSpPr>
        <p:spPr>
          <a:xfrm>
            <a:off x="2167713" y="3675346"/>
            <a:ext cx="329609" cy="30787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Minus 10"/>
          <p:cNvSpPr/>
          <p:nvPr/>
        </p:nvSpPr>
        <p:spPr>
          <a:xfrm>
            <a:off x="3787849" y="3678238"/>
            <a:ext cx="329609" cy="30787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Minus 11"/>
          <p:cNvSpPr/>
          <p:nvPr/>
        </p:nvSpPr>
        <p:spPr>
          <a:xfrm>
            <a:off x="5358809" y="3675345"/>
            <a:ext cx="329609" cy="30787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Minus 12"/>
          <p:cNvSpPr/>
          <p:nvPr/>
        </p:nvSpPr>
        <p:spPr>
          <a:xfrm>
            <a:off x="6982933" y="3637897"/>
            <a:ext cx="329609" cy="30787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Flowchart: Process 14"/>
          <p:cNvSpPr/>
          <p:nvPr/>
        </p:nvSpPr>
        <p:spPr>
          <a:xfrm>
            <a:off x="3312040" y="2825251"/>
            <a:ext cx="1281224" cy="58479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Police Co-Response</a:t>
            </a:r>
          </a:p>
        </p:txBody>
      </p:sp>
      <p:sp>
        <p:nvSpPr>
          <p:cNvPr id="16" name="Flowchart: Process 15"/>
          <p:cNvSpPr/>
          <p:nvPr/>
        </p:nvSpPr>
        <p:spPr>
          <a:xfrm>
            <a:off x="6507124" y="4169524"/>
            <a:ext cx="1281224" cy="58479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Hospital ED Support</a:t>
            </a:r>
          </a:p>
        </p:txBody>
      </p:sp>
      <p:sp>
        <p:nvSpPr>
          <p:cNvPr id="17" name="Minus 16"/>
          <p:cNvSpPr/>
          <p:nvPr/>
        </p:nvSpPr>
        <p:spPr>
          <a:xfrm>
            <a:off x="-13291" y="2233778"/>
            <a:ext cx="9157291" cy="6858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Substance Use Services and MAT 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6597341" y="2479885"/>
            <a:ext cx="715200" cy="19358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860399" y="2466939"/>
            <a:ext cx="731584" cy="2194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890462" y="5723751"/>
            <a:ext cx="1745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247279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736" y="550768"/>
            <a:ext cx="6858000" cy="745193"/>
          </a:xfrm>
        </p:spPr>
        <p:txBody>
          <a:bodyPr/>
          <a:lstStyle/>
          <a:p>
            <a:r>
              <a:rPr lang="en-US" dirty="0"/>
              <a:t>Spectrum of Acuity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5153" y="1320592"/>
            <a:ext cx="6858000" cy="1241822"/>
          </a:xfrm>
        </p:spPr>
        <p:txBody>
          <a:bodyPr/>
          <a:lstStyle/>
          <a:p>
            <a:pPr algn="ctr"/>
            <a:r>
              <a:rPr lang="en-US" dirty="0"/>
              <a:t>Treatment throughout the CBHC, larger CHD, and community partner continuum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879844" y="3499440"/>
            <a:ext cx="1281224" cy="58479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“I am stable and in insight-based therapy and psychiatry”</a:t>
            </a:r>
          </a:p>
        </p:txBody>
      </p:sp>
      <p:sp>
        <p:nvSpPr>
          <p:cNvPr id="5" name="Flowchart: Process 4"/>
          <p:cNvSpPr/>
          <p:nvPr/>
        </p:nvSpPr>
        <p:spPr>
          <a:xfrm>
            <a:off x="3359887" y="4164911"/>
            <a:ext cx="1281224" cy="58479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/>
              <a:t>“I have had school staff intervention and they are helping me get immediate support.”</a:t>
            </a:r>
          </a:p>
        </p:txBody>
      </p:sp>
      <p:sp>
        <p:nvSpPr>
          <p:cNvPr id="6" name="Flowchart: Process 5"/>
          <p:cNvSpPr/>
          <p:nvPr/>
        </p:nvSpPr>
        <p:spPr>
          <a:xfrm>
            <a:off x="2510611" y="3514922"/>
            <a:ext cx="1281224" cy="584791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“I don’t feel great and I need help faster than my next OP appointment.”</a:t>
            </a:r>
          </a:p>
        </p:txBody>
      </p:sp>
      <p:sp>
        <p:nvSpPr>
          <p:cNvPr id="7" name="Flowchart: Process 6"/>
          <p:cNvSpPr/>
          <p:nvPr/>
        </p:nvSpPr>
        <p:spPr>
          <a:xfrm>
            <a:off x="4106825" y="3499441"/>
            <a:ext cx="1281224" cy="584791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“I need immediate help.”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5688418" y="3499441"/>
            <a:ext cx="1281224" cy="584791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“I need to be in a supportive, structured, 24-hour community setting.”</a:t>
            </a:r>
          </a:p>
        </p:txBody>
      </p:sp>
      <p:sp>
        <p:nvSpPr>
          <p:cNvPr id="9" name="Flowchart: Process 8"/>
          <p:cNvSpPr/>
          <p:nvPr/>
        </p:nvSpPr>
        <p:spPr>
          <a:xfrm>
            <a:off x="7312541" y="3499441"/>
            <a:ext cx="1281224" cy="58479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“I need to be in a supportive, structured, locked hospital setting.” </a:t>
            </a:r>
          </a:p>
        </p:txBody>
      </p:sp>
      <p:sp>
        <p:nvSpPr>
          <p:cNvPr id="10" name="Minus 9"/>
          <p:cNvSpPr/>
          <p:nvPr/>
        </p:nvSpPr>
        <p:spPr>
          <a:xfrm>
            <a:off x="2167713" y="3675346"/>
            <a:ext cx="329609" cy="30787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Minus 10"/>
          <p:cNvSpPr/>
          <p:nvPr/>
        </p:nvSpPr>
        <p:spPr>
          <a:xfrm>
            <a:off x="3787849" y="3678238"/>
            <a:ext cx="329609" cy="30787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Minus 11"/>
          <p:cNvSpPr/>
          <p:nvPr/>
        </p:nvSpPr>
        <p:spPr>
          <a:xfrm>
            <a:off x="5358809" y="3675345"/>
            <a:ext cx="329609" cy="30787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Minus 12"/>
          <p:cNvSpPr/>
          <p:nvPr/>
        </p:nvSpPr>
        <p:spPr>
          <a:xfrm>
            <a:off x="6982933" y="3637897"/>
            <a:ext cx="329609" cy="30787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Flowchart: Process 14"/>
          <p:cNvSpPr/>
          <p:nvPr/>
        </p:nvSpPr>
        <p:spPr>
          <a:xfrm>
            <a:off x="3312040" y="2825251"/>
            <a:ext cx="1281224" cy="58479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/>
              <a:t>“I have had police interaction and they are helping me get immediate support.”</a:t>
            </a:r>
          </a:p>
        </p:txBody>
      </p:sp>
      <p:sp>
        <p:nvSpPr>
          <p:cNvPr id="16" name="Flowchart: Process 15"/>
          <p:cNvSpPr/>
          <p:nvPr/>
        </p:nvSpPr>
        <p:spPr>
          <a:xfrm>
            <a:off x="6507124" y="4169524"/>
            <a:ext cx="1281224" cy="58479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/>
              <a:t>“I am getting checked out or admitted for life-threatening medical or psychiatric needs.”</a:t>
            </a:r>
          </a:p>
        </p:txBody>
      </p:sp>
      <p:sp>
        <p:nvSpPr>
          <p:cNvPr id="17" name="Minus 16"/>
          <p:cNvSpPr/>
          <p:nvPr/>
        </p:nvSpPr>
        <p:spPr>
          <a:xfrm>
            <a:off x="-13291" y="2233778"/>
            <a:ext cx="9157291" cy="6858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“I am struggling with substance use and need help.”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09165" y="5723751"/>
            <a:ext cx="1745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274686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Schoolbook" panose="02040604050505020304" pitchFamily="18" charset="0"/>
              </a:rPr>
              <a:t>GATEWAY CBHC is One Door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34166"/>
            <a:ext cx="4368653" cy="3255806"/>
          </a:xfrm>
        </p:spPr>
        <p:txBody>
          <a:bodyPr/>
          <a:lstStyle/>
          <a:p>
            <a:r>
              <a:rPr lang="en-US" dirty="0">
                <a:latin typeface="Century Schoolbook" panose="02040604050505020304" pitchFamily="18" charset="0"/>
              </a:rPr>
              <a:t>CBHCs are not just crisis.</a:t>
            </a:r>
          </a:p>
          <a:p>
            <a:r>
              <a:rPr lang="en-US" dirty="0">
                <a:latin typeface="Century Schoolbook" panose="02040604050505020304" pitchFamily="18" charset="0"/>
              </a:rPr>
              <a:t>One access point for wide variety of needs.</a:t>
            </a:r>
          </a:p>
          <a:p>
            <a:r>
              <a:rPr lang="en-US" dirty="0">
                <a:latin typeface="Century Schoolbook" panose="02040604050505020304" pitchFamily="18" charset="0"/>
              </a:rPr>
              <a:t>Not linear.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509" y="2087304"/>
            <a:ext cx="3750469" cy="2343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0463" y="5723751"/>
            <a:ext cx="1745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740192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8850" y="211979"/>
            <a:ext cx="4686300" cy="1048173"/>
          </a:xfrm>
        </p:spPr>
        <p:txBody>
          <a:bodyPr/>
          <a:lstStyle/>
          <a:p>
            <a:r>
              <a:rPr lang="en-US" u="sng" dirty="0"/>
              <a:t>Helping the Helpers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69" y="1606096"/>
            <a:ext cx="3694745" cy="4735534"/>
          </a:xfrm>
        </p:spPr>
        <p:txBody>
          <a:bodyPr>
            <a:no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400" dirty="0"/>
              <a:t>Vicarious Trauma Trainings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/>
              <a:t>Advocating for formalized debriefing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 err="1"/>
              <a:t>Narcan</a:t>
            </a:r>
            <a:r>
              <a:rPr lang="en-US" sz="2400" dirty="0"/>
              <a:t> training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/>
              <a:t>Recommendation for EAP services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/>
              <a:t>Mindfulness Groups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/>
              <a:t>Boundary setting, managing expectations</a:t>
            </a:r>
          </a:p>
          <a:p>
            <a:endParaRPr lang="en-US" sz="24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614" y="1954843"/>
            <a:ext cx="4767871" cy="424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47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750" y="632012"/>
            <a:ext cx="7583487" cy="1044388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Two Categories: </a:t>
            </a:r>
            <a:br>
              <a:rPr lang="en-US" sz="2800" dirty="0"/>
            </a:br>
            <a:r>
              <a:rPr lang="en-US" sz="2800" dirty="0"/>
              <a:t>Individual &amp; Family Shelter Systems</a:t>
            </a:r>
          </a:p>
        </p:txBody>
      </p:sp>
      <p:pic>
        <p:nvPicPr>
          <p:cNvPr id="6" name="Content Placeholder 5" descr="family homeless on the stre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51566" y="2650601"/>
            <a:ext cx="4043671" cy="329878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43C79C-9A1E-3E0E-29AF-5367EA871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06" y="2253460"/>
            <a:ext cx="3132253" cy="392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770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mage result for integ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657" y="1869998"/>
            <a:ext cx="3448979" cy="412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0" y="512938"/>
            <a:ext cx="4156472" cy="726439"/>
          </a:xfrm>
        </p:spPr>
        <p:txBody>
          <a:bodyPr/>
          <a:lstStyle/>
          <a:p>
            <a:r>
              <a:rPr lang="en-US" u="sng" dirty="0"/>
              <a:t>Brainstorm!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1" y="1570008"/>
            <a:ext cx="4972529" cy="46841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Self-Assessment: </a:t>
            </a:r>
          </a:p>
          <a:p>
            <a:pPr marL="502920" indent="-457200">
              <a:buFont typeface="Arial" panose="020B0604020202020204" pitchFamily="34" charset="0"/>
              <a:buChar char="•"/>
            </a:pPr>
            <a:r>
              <a:rPr lang="en-US" sz="2600" dirty="0"/>
              <a:t>Where are points of integration in your work?</a:t>
            </a:r>
          </a:p>
          <a:p>
            <a:pPr marL="502920" indent="-457200">
              <a:buFont typeface="Arial" panose="020B0604020202020204" pitchFamily="34" charset="0"/>
              <a:buChar char="•"/>
            </a:pPr>
            <a:r>
              <a:rPr lang="en-US" sz="2600" dirty="0"/>
              <a:t>Where is the integration, developmentally? </a:t>
            </a:r>
          </a:p>
          <a:p>
            <a:pPr marL="502920" indent="-457200">
              <a:buFont typeface="Arial" panose="020B0604020202020204" pitchFamily="34" charset="0"/>
              <a:buChar char="•"/>
            </a:pPr>
            <a:r>
              <a:rPr lang="en-US" sz="2600" dirty="0"/>
              <a:t>Levels of acceptance to change in community?</a:t>
            </a:r>
          </a:p>
          <a:p>
            <a:pPr marL="502920" indent="-457200">
              <a:buFont typeface="Arial" panose="020B0604020202020204" pitchFamily="34" charset="0"/>
              <a:buChar char="•"/>
            </a:pPr>
            <a:r>
              <a:rPr lang="en-US" sz="2600" dirty="0"/>
              <a:t>Where are there obstacles, and what are they?</a:t>
            </a:r>
          </a:p>
          <a:p>
            <a:pPr marL="502920" indent="-457200">
              <a:buFont typeface="Arial" panose="020B0604020202020204" pitchFamily="34" charset="0"/>
              <a:buChar char="•"/>
            </a:pPr>
            <a:r>
              <a:rPr lang="en-US" sz="2600" dirty="0"/>
              <a:t>What do the successes look like?</a:t>
            </a:r>
          </a:p>
          <a:p>
            <a:pPr lvl="1"/>
            <a:endParaRPr lang="en-US" sz="2600" dirty="0"/>
          </a:p>
          <a:p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1236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8" cstate="print"/>
          <a:srcRect t="2" b="24051"/>
          <a:stretch/>
        </p:blipFill>
        <p:spPr bwMode="auto">
          <a:xfrm>
            <a:off x="184150" y="2331815"/>
            <a:ext cx="8739879" cy="414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28" y="336993"/>
            <a:ext cx="6089650" cy="1894603"/>
          </a:xfrm>
        </p:spPr>
        <p:txBody>
          <a:bodyPr/>
          <a:lstStyle/>
          <a:p>
            <a:r>
              <a:rPr lang="en-US" dirty="0"/>
              <a:t>Trauma, Substance Abuse, Homelessness Work </a:t>
            </a:r>
            <a:r>
              <a:rPr lang="mr-IN" dirty="0"/>
              <a:t>–</a:t>
            </a:r>
            <a:r>
              <a:rPr lang="en-US" dirty="0"/>
              <a:t> What Keeps the Helpers Going? </a:t>
            </a:r>
            <a:endParaRPr lang="en-US" sz="1600" i="1" dirty="0"/>
          </a:p>
        </p:txBody>
      </p:sp>
      <p:pic>
        <p:nvPicPr>
          <p:cNvPr id="4" name="Delphine Copy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3610" y="948095"/>
            <a:ext cx="559644" cy="746192"/>
          </a:xfrm>
          <a:prstGeom prst="rect">
            <a:avLst/>
          </a:prstGeom>
        </p:spPr>
      </p:pic>
      <p:pic>
        <p:nvPicPr>
          <p:cNvPr id="9" name="Dennis 1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99178" y="948095"/>
            <a:ext cx="504299" cy="672398"/>
          </a:xfrm>
          <a:prstGeom prst="rect">
            <a:avLst/>
          </a:prstGeom>
        </p:spPr>
      </p:pic>
      <p:pic>
        <p:nvPicPr>
          <p:cNvPr id="10" name="Dennis 2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84303" y="981648"/>
            <a:ext cx="515702" cy="68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3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7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6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3200" dirty="0"/>
          </a:p>
          <a:p>
            <a:pPr marL="0" indent="0" algn="ctr">
              <a:buNone/>
            </a:pPr>
            <a:r>
              <a:rPr lang="en-US" sz="96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991934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59428"/>
            <a:ext cx="8229600" cy="1706562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Massachusetts:</a:t>
            </a:r>
            <a:br>
              <a:rPr lang="en-US" sz="3600" dirty="0"/>
            </a:br>
            <a:r>
              <a:rPr lang="en-US" sz="3600" dirty="0"/>
              <a:t>Family Right to Shelter State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 descr="dining room meal lin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35406" y="2412709"/>
            <a:ext cx="6081531" cy="3810812"/>
          </a:xfrm>
        </p:spPr>
      </p:pic>
    </p:spTree>
    <p:extLst>
      <p:ext uri="{BB962C8B-B14F-4D97-AF65-F5344CB8AC3E}">
        <p14:creationId xmlns:p14="http://schemas.microsoft.com/office/powerpoint/2010/main" val="2673642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7BF2A-45C2-D060-6881-71245DF43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35474" y="0"/>
            <a:ext cx="7583487" cy="1185633"/>
          </a:xfrm>
        </p:spPr>
        <p:txBody>
          <a:bodyPr/>
          <a:lstStyle/>
          <a:p>
            <a:pPr algn="ctr"/>
            <a:r>
              <a:rPr lang="en-US" dirty="0"/>
              <a:t>Shelter Crisis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99F3D-3A54-23A0-FBED-1D39C5B28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015" y="1320648"/>
            <a:ext cx="4847948" cy="5291935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>
                <a:latin typeface="Source Serif Pro" panose="020F0502020204030204" pitchFamily="34" charset="0"/>
              </a:rPr>
              <a:t>Record-breaking influx of migrant/refugee families </a:t>
            </a:r>
            <a:endParaRPr lang="en-US" sz="3300" dirty="0"/>
          </a:p>
          <a:p>
            <a:r>
              <a:rPr lang="en-US" sz="2800" dirty="0"/>
              <a:t>August 2023: Gov. Healy identified funding cap at 7,500 families/23,000+ individuals</a:t>
            </a:r>
          </a:p>
          <a:p>
            <a:r>
              <a:rPr lang="en-US" sz="2800" dirty="0"/>
              <a:t>October 30, 2023, 7,319 occupied</a:t>
            </a:r>
          </a:p>
          <a:p>
            <a:r>
              <a:rPr lang="en-US" sz="2800" dirty="0"/>
              <a:t>November 9, 2023 = 0</a:t>
            </a:r>
          </a:p>
          <a:p>
            <a:pPr lvl="1"/>
            <a:r>
              <a:rPr lang="en-US" sz="2200" b="0" i="0" dirty="0">
                <a:effectLst/>
                <a:latin typeface="Google Sans"/>
              </a:rPr>
              <a:t>Governor Maura Healey announced that "the state does not have enough shelter, space, service, providers, or funding to safely expand beyond 7500 families." </a:t>
            </a:r>
          </a:p>
          <a:p>
            <a:pPr lvl="1"/>
            <a:r>
              <a:rPr lang="en-US" sz="2200" b="0" i="0" dirty="0">
                <a:effectLst/>
                <a:latin typeface="Google Sans"/>
              </a:rPr>
              <a:t>Declared state of emergency in August 2023</a:t>
            </a:r>
          </a:p>
          <a:p>
            <a:pPr lvl="1"/>
            <a:r>
              <a:rPr lang="en-US" b="0" i="0" dirty="0">
                <a:effectLst/>
                <a:latin typeface="Source Serif Pro" panose="020F0502020204030204" pitchFamily="34" charset="0"/>
              </a:rPr>
              <a:t>3,806 families living in hotels and motels, 3,650 at traditional shelter sites, and 61 in temporary locations, according to the data.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ECDB90-C877-92D8-DC0B-2E0265537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780" y="4577828"/>
            <a:ext cx="3310359" cy="19190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1808D3-E86C-95DA-0893-13E9E93F9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963" y="368390"/>
            <a:ext cx="3430022" cy="19190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44F7CC-804F-AEEF-0EC0-AFFCEB4E9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781" y="2412800"/>
            <a:ext cx="3310358" cy="20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32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E0F3C-68B7-A3E0-7437-6701FE11A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do we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DD8C6-3B98-845C-B004-5652326AD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Continuum of Care (CoCs)</a:t>
            </a:r>
          </a:p>
          <a:p>
            <a:r>
              <a:rPr lang="en-US" sz="2800" dirty="0"/>
              <a:t>Hierarchy of housed first</a:t>
            </a:r>
          </a:p>
          <a:p>
            <a:pPr lvl="1"/>
            <a:r>
              <a:rPr lang="en-US" sz="2800" dirty="0"/>
              <a:t>Elderly</a:t>
            </a:r>
          </a:p>
          <a:p>
            <a:pPr lvl="1"/>
            <a:r>
              <a:rPr lang="en-US" sz="2800" dirty="0"/>
              <a:t>Medically Ill</a:t>
            </a:r>
          </a:p>
          <a:p>
            <a:pPr lvl="1"/>
            <a:r>
              <a:rPr lang="en-US" sz="2800" dirty="0"/>
              <a:t>Severely Mentally Ill</a:t>
            </a:r>
          </a:p>
          <a:p>
            <a:r>
              <a:rPr lang="en-US" sz="2800" dirty="0"/>
              <a:t>Expedite transitional-to-permanent housing</a:t>
            </a:r>
          </a:p>
          <a:p>
            <a:r>
              <a:rPr lang="en-US" sz="2800" dirty="0"/>
              <a:t>Push systems:</a:t>
            </a:r>
          </a:p>
          <a:p>
            <a:pPr lvl="1"/>
            <a:r>
              <a:rPr lang="en-US" sz="2800" dirty="0"/>
              <a:t>DMH, DDS, DCF</a:t>
            </a:r>
          </a:p>
        </p:txBody>
      </p:sp>
    </p:spTree>
    <p:extLst>
      <p:ext uri="{BB962C8B-B14F-4D97-AF65-F5344CB8AC3E}">
        <p14:creationId xmlns:p14="http://schemas.microsoft.com/office/powerpoint/2010/main" val="585153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D9045-038D-609F-62DB-3AEFE1D58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Discrimination of the Unsheltered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AC63A0-E074-F94E-BE36-2047D08B024D}"/>
              </a:ext>
            </a:extLst>
          </p:cNvPr>
          <p:cNvSpPr txBox="1"/>
          <p:nvPr/>
        </p:nvSpPr>
        <p:spPr>
          <a:xfrm>
            <a:off x="659757" y="1576040"/>
            <a:ext cx="435208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Anti-homeless ordinances and arrested people for acts of survival: sleeping in vehicles, asking for money, sharing food, and more.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a 2014 survey, the National Coalition for the Homeless reported at 70.4% of homeless respondents felt that they had been discriminated against by private businesses based on housing status.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LGBTQ+ youth both in Massachusetts and nationally report being turned away from shelters.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They also report instances of homophobia and transphobia while in shelters.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4B7AA-8ABC-7B19-5F45-BF65551380B7}"/>
              </a:ext>
            </a:extLst>
          </p:cNvPr>
          <p:cNvSpPr txBox="1"/>
          <p:nvPr/>
        </p:nvSpPr>
        <p:spPr>
          <a:xfrm>
            <a:off x="5254906" y="3784922"/>
            <a:ext cx="341453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Providing civil rights protections to people experiencing homelessness will reduce the barriers they face trying to exit homelessness for good.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F7B724-EDEA-C2F6-E3CA-38E9EF739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184" y="1425388"/>
            <a:ext cx="3762254" cy="241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47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2814981"/>
              </p:ext>
            </p:extLst>
          </p:nvPr>
        </p:nvGraphicFramePr>
        <p:xfrm>
          <a:off x="304800" y="381000"/>
          <a:ext cx="845820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329</TotalTime>
  <Words>1865</Words>
  <Application>Microsoft Macintosh PowerPoint</Application>
  <PresentationFormat>On-screen Show (4:3)</PresentationFormat>
  <Paragraphs>264</Paragraphs>
  <Slides>42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Arial</vt:lpstr>
      <vt:lpstr>Arial Nova</vt:lpstr>
      <vt:lpstr>Calibri</vt:lpstr>
      <vt:lpstr>Century Schoolbook</vt:lpstr>
      <vt:lpstr>Courier New</vt:lpstr>
      <vt:lpstr>Google Sans</vt:lpstr>
      <vt:lpstr>Source Serif Pro</vt:lpstr>
      <vt:lpstr>Trebuchet MS</vt:lpstr>
      <vt:lpstr>Wingdings</vt:lpstr>
      <vt:lpstr>Wingdings 2</vt:lpstr>
      <vt:lpstr>Revolution</vt:lpstr>
      <vt:lpstr>Homelessness in Our Communities Western Massachusetts</vt:lpstr>
      <vt:lpstr>PowerPoint Presentation</vt:lpstr>
      <vt:lpstr>Homelessness In Massachusetts </vt:lpstr>
      <vt:lpstr>Two Categories:  Individual &amp; Family Shelter Systems</vt:lpstr>
      <vt:lpstr>Massachusetts: Family Right to Shelter State  </vt:lpstr>
      <vt:lpstr>Shelter Crisis</vt:lpstr>
      <vt:lpstr>What do we do?</vt:lpstr>
      <vt:lpstr>Discrimination of the Unsheltered</vt:lpstr>
      <vt:lpstr>PowerPoint Presentation</vt:lpstr>
      <vt:lpstr>Known Population Details: FOH, 2018</vt:lpstr>
      <vt:lpstr>PowerPoint Presentation</vt:lpstr>
      <vt:lpstr>Theoretical Assumptions:</vt:lpstr>
      <vt:lpstr>Trauma, Substance Abuse, and Homelessness    </vt:lpstr>
      <vt:lpstr>Trauma-Responsive Homelessness Intervention</vt:lpstr>
      <vt:lpstr>There are 5 Western MA “Emergency” Shelters  for Individuals</vt:lpstr>
      <vt:lpstr>Clinical &amp; Support Options,  Homelessness and Housing Services</vt:lpstr>
      <vt:lpstr>Resource Center: Home to case management, cafeteria, groups, and the medical and dental clinic. </vt:lpstr>
      <vt:lpstr>Meal program, case management, medical, dental, SUD treatment</vt:lpstr>
      <vt:lpstr>Shelter Refusal</vt:lpstr>
      <vt:lpstr>    Emergency Shelter:  “Describe your first night in shelter?”  </vt:lpstr>
      <vt:lpstr>PowerPoint Presentation</vt:lpstr>
      <vt:lpstr>Beds, cots, and floors. Overstimulation, no privacy, in a   community of traumatized and trauma. Listen in!</vt:lpstr>
      <vt:lpstr>Common Mental Health Challenges:</vt:lpstr>
      <vt:lpstr>“Triple-Diagnosis” Population:</vt:lpstr>
      <vt:lpstr>Unknown Population Demographics:</vt:lpstr>
      <vt:lpstr>Integrated Treatment Services </vt:lpstr>
      <vt:lpstr>Successful Path To Housing</vt:lpstr>
      <vt:lpstr>Important  Engagement Philosophies</vt:lpstr>
      <vt:lpstr>Supporting Trauma And Mental Health Challenges: </vt:lpstr>
      <vt:lpstr>Supporting Those With Substance Use</vt:lpstr>
      <vt:lpstr>Center for Human Development’s Behavioral Health Center (CBHC)</vt:lpstr>
      <vt:lpstr>PowerPoint Presentation</vt:lpstr>
      <vt:lpstr>CBHCs: The Basics </vt:lpstr>
      <vt:lpstr>PowerPoint Presentation</vt:lpstr>
      <vt:lpstr>Key Goals </vt:lpstr>
      <vt:lpstr>Spectrum of Acuity</vt:lpstr>
      <vt:lpstr>Spectrum of Acuity</vt:lpstr>
      <vt:lpstr>GATEWAY CBHC is One Door </vt:lpstr>
      <vt:lpstr>Helping the Helpers</vt:lpstr>
      <vt:lpstr>Brainstorm!</vt:lpstr>
      <vt:lpstr>Trauma, Substance Abuse, Homelessness Work – What Keeps the Helpers Going?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Christy O'Brien</dc:creator>
  <cp:lastModifiedBy>Christy O'Brien</cp:lastModifiedBy>
  <cp:revision>13</cp:revision>
  <dcterms:created xsi:type="dcterms:W3CDTF">2019-08-08T21:53:52Z</dcterms:created>
  <dcterms:modified xsi:type="dcterms:W3CDTF">2023-12-05T04:05:04Z</dcterms:modified>
</cp:coreProperties>
</file>